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300" r:id="rId4"/>
    <p:sldId id="291" r:id="rId5"/>
    <p:sldId id="260" r:id="rId6"/>
    <p:sldId id="292" r:id="rId7"/>
    <p:sldId id="262" r:id="rId8"/>
    <p:sldId id="283" r:id="rId9"/>
    <p:sldId id="295" r:id="rId10"/>
    <p:sldId id="297" r:id="rId11"/>
    <p:sldId id="299" r:id="rId12"/>
    <p:sldId id="277" r:id="rId13"/>
    <p:sldId id="294" r:id="rId14"/>
    <p:sldId id="296" r:id="rId15"/>
    <p:sldId id="27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4976D1"/>
    <a:srgbClr val="D7E6EE"/>
    <a:srgbClr val="6F9AEF"/>
    <a:srgbClr val="6DCEF1"/>
    <a:srgbClr val="99CC00"/>
    <a:srgbClr val="93DADF"/>
    <a:srgbClr val="3BCBDF"/>
    <a:srgbClr val="BED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4" autoAdjust="0"/>
    <p:restoredTop sz="94660" autoAdjust="0"/>
  </p:normalViewPr>
  <p:slideViewPr>
    <p:cSldViewPr>
      <p:cViewPr varScale="1">
        <p:scale>
          <a:sx n="66" d="100"/>
          <a:sy n="66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D770C-9FFF-4ADC-8AE6-7C2BEE2BA8B2}" type="datetimeFigureOut">
              <a:rPr lang="ru-RU" smtClean="0"/>
              <a:pPr/>
              <a:t>22.02.2016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88D77-87F7-4B10-9A6A-CE3947BA82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15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25286-A966-4FF6-BBDE-1AF9400C4B14}" type="slidenum">
              <a:rPr lang="en-US" altLang="ru-RU"/>
              <a:pPr/>
              <a:t>10</a:t>
            </a:fld>
            <a:endParaRPr lang="en-US" altLang="ru-RU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-9525" y="2708275"/>
            <a:ext cx="9183688" cy="1501775"/>
            <a:chOff x="-23" y="1319"/>
            <a:chExt cx="5799" cy="946"/>
          </a:xfrm>
        </p:grpSpPr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-20" y="1319"/>
              <a:ext cx="5779" cy="946"/>
            </a:xfrm>
            <a:custGeom>
              <a:avLst/>
              <a:gdLst>
                <a:gd name="T0" fmla="*/ 6 w 5779"/>
                <a:gd name="T1" fmla="*/ 454 h 946"/>
                <a:gd name="T2" fmla="*/ 355 w 5779"/>
                <a:gd name="T3" fmla="*/ 454 h 946"/>
                <a:gd name="T4" fmla="*/ 757 w 5779"/>
                <a:gd name="T5" fmla="*/ 1 h 946"/>
                <a:gd name="T6" fmla="*/ 2511 w 5779"/>
                <a:gd name="T7" fmla="*/ 0 h 946"/>
                <a:gd name="T8" fmla="*/ 2646 w 5779"/>
                <a:gd name="T9" fmla="*/ 144 h 946"/>
                <a:gd name="T10" fmla="*/ 5779 w 5779"/>
                <a:gd name="T11" fmla="*/ 137 h 946"/>
                <a:gd name="T12" fmla="*/ 5779 w 5779"/>
                <a:gd name="T13" fmla="*/ 772 h 946"/>
                <a:gd name="T14" fmla="*/ 2899 w 5779"/>
                <a:gd name="T15" fmla="*/ 765 h 946"/>
                <a:gd name="T16" fmla="*/ 2757 w 5779"/>
                <a:gd name="T17" fmla="*/ 946 h 946"/>
                <a:gd name="T18" fmla="*/ 1883 w 5779"/>
                <a:gd name="T19" fmla="*/ 946 h 946"/>
                <a:gd name="T20" fmla="*/ 1663 w 5779"/>
                <a:gd name="T21" fmla="*/ 687 h 946"/>
                <a:gd name="T22" fmla="*/ 0 w 5779"/>
                <a:gd name="T23" fmla="*/ 687 h 946"/>
                <a:gd name="T24" fmla="*/ 35 w 5779"/>
                <a:gd name="T25" fmla="*/ 480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79" h="946">
                  <a:moveTo>
                    <a:pt x="6" y="454"/>
                  </a:moveTo>
                  <a:lnTo>
                    <a:pt x="355" y="454"/>
                  </a:lnTo>
                  <a:lnTo>
                    <a:pt x="757" y="1"/>
                  </a:lnTo>
                  <a:lnTo>
                    <a:pt x="2511" y="0"/>
                  </a:lnTo>
                  <a:lnTo>
                    <a:pt x="2646" y="144"/>
                  </a:lnTo>
                  <a:lnTo>
                    <a:pt x="5779" y="137"/>
                  </a:lnTo>
                  <a:lnTo>
                    <a:pt x="5779" y="772"/>
                  </a:lnTo>
                  <a:lnTo>
                    <a:pt x="2899" y="765"/>
                  </a:lnTo>
                  <a:lnTo>
                    <a:pt x="2757" y="946"/>
                  </a:lnTo>
                  <a:lnTo>
                    <a:pt x="1883" y="946"/>
                  </a:lnTo>
                  <a:lnTo>
                    <a:pt x="1663" y="687"/>
                  </a:lnTo>
                  <a:lnTo>
                    <a:pt x="0" y="687"/>
                  </a:lnTo>
                  <a:lnTo>
                    <a:pt x="35" y="48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dist="77251" dir="4832261" algn="ctr" rotWithShape="0">
                <a:srgbClr val="000066">
                  <a:alpha val="1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1" name="Freeform 19" descr="01_img(Global Digtal Desigm(imageState)"/>
            <p:cNvSpPr>
              <a:spLocks/>
            </p:cNvSpPr>
            <p:nvPr/>
          </p:nvSpPr>
          <p:spPr bwMode="gray">
            <a:xfrm>
              <a:off x="-23" y="1344"/>
              <a:ext cx="5799" cy="895"/>
            </a:xfrm>
            <a:custGeom>
              <a:avLst/>
              <a:gdLst>
                <a:gd name="T0" fmla="*/ 0 w 5799"/>
                <a:gd name="T1" fmla="*/ 455 h 895"/>
                <a:gd name="T2" fmla="*/ 369 w 5799"/>
                <a:gd name="T3" fmla="*/ 454 h 895"/>
                <a:gd name="T4" fmla="*/ 776 w 5799"/>
                <a:gd name="T5" fmla="*/ 0 h 895"/>
                <a:gd name="T6" fmla="*/ 2496 w 5799"/>
                <a:gd name="T7" fmla="*/ 0 h 895"/>
                <a:gd name="T8" fmla="*/ 2632 w 5799"/>
                <a:gd name="T9" fmla="*/ 136 h 895"/>
                <a:gd name="T10" fmla="*/ 5799 w 5799"/>
                <a:gd name="T11" fmla="*/ 136 h 895"/>
                <a:gd name="T12" fmla="*/ 5788 w 5799"/>
                <a:gd name="T13" fmla="*/ 727 h 895"/>
                <a:gd name="T14" fmla="*/ 2883 w 5799"/>
                <a:gd name="T15" fmla="*/ 708 h 895"/>
                <a:gd name="T16" fmla="*/ 2747 w 5799"/>
                <a:gd name="T17" fmla="*/ 895 h 895"/>
                <a:gd name="T18" fmla="*/ 1899 w 5799"/>
                <a:gd name="T19" fmla="*/ 895 h 895"/>
                <a:gd name="T20" fmla="*/ 1681 w 5799"/>
                <a:gd name="T21" fmla="*/ 635 h 895"/>
                <a:gd name="T22" fmla="*/ 7 w 5799"/>
                <a:gd name="T23" fmla="*/ 635 h 895"/>
                <a:gd name="T24" fmla="*/ 7 w 5799"/>
                <a:gd name="T25" fmla="*/ 454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99" h="895">
                  <a:moveTo>
                    <a:pt x="0" y="455"/>
                  </a:moveTo>
                  <a:lnTo>
                    <a:pt x="369" y="454"/>
                  </a:lnTo>
                  <a:lnTo>
                    <a:pt x="776" y="0"/>
                  </a:lnTo>
                  <a:lnTo>
                    <a:pt x="2496" y="0"/>
                  </a:lnTo>
                  <a:lnTo>
                    <a:pt x="2632" y="136"/>
                  </a:lnTo>
                  <a:lnTo>
                    <a:pt x="5799" y="136"/>
                  </a:lnTo>
                  <a:lnTo>
                    <a:pt x="5788" y="727"/>
                  </a:lnTo>
                  <a:lnTo>
                    <a:pt x="2883" y="708"/>
                  </a:lnTo>
                  <a:lnTo>
                    <a:pt x="2747" y="895"/>
                  </a:lnTo>
                  <a:lnTo>
                    <a:pt x="1899" y="895"/>
                  </a:lnTo>
                  <a:lnTo>
                    <a:pt x="1681" y="635"/>
                  </a:lnTo>
                  <a:lnTo>
                    <a:pt x="7" y="635"/>
                  </a:lnTo>
                  <a:lnTo>
                    <a:pt x="7" y="454"/>
                  </a:lnTo>
                </a:path>
              </a:pathLst>
            </a:cu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990600" y="4953000"/>
            <a:ext cx="73152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>
                <a:latin typeface="Verdana" pitchFamily="34" charset="0"/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04800" y="2286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000" b="1">
                <a:latin typeface="Verdana" pitchFamily="34" charset="0"/>
              </a:rPr>
              <a:t>LOGO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611188" y="1700213"/>
            <a:ext cx="8137525" cy="792162"/>
          </a:xfrm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ko-KR" noProof="0" smtClean="0"/>
              <a:t>Образец заголовка</a:t>
            </a:r>
            <a:endParaRPr lang="en-US" altLang="ko-KR" noProof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B4965-7766-43D4-A031-E7D8862D389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87262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262B7-17EC-4760-B6A7-3C906703624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0512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43025"/>
            <a:ext cx="4038600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43025"/>
            <a:ext cx="4038600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09677-1698-4A6E-AFED-9489151EE62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5442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041E4-632B-4D6B-8996-C2A008FADFA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9009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9C188-842D-4046-85A2-44DFA279100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6159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432EA-1F95-4F9F-98C8-E59D7F9E80F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3132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951E5-E943-47B4-8100-D4A43466377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0274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3E21C-A956-488F-9C03-C9816C64590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7734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4B573-DE82-4635-A442-724267E74EE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9627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79438"/>
            <a:ext cx="2057400" cy="59007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79438"/>
            <a:ext cx="6019800" cy="59007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69C3D-D74A-469A-8DBD-1AF06FA1E6C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1941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79438"/>
            <a:ext cx="78486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43025"/>
            <a:ext cx="8229600" cy="513715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010400" y="2889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71888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DE5A0F92-DE78-407A-8BF5-FA839D74D72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9205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48000" y="6311900"/>
            <a:ext cx="1712913" cy="290513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116763" y="6323013"/>
            <a:ext cx="1616075" cy="290512"/>
          </a:xfrm>
        </p:spPr>
        <p:txBody>
          <a:bodyPr/>
          <a:lstStyle>
            <a:lvl1pPr>
              <a:defRPr/>
            </a:lvl1pPr>
          </a:lstStyle>
          <a:p>
            <a:fld id="{45ED38B4-86F5-4B68-9122-E969007851E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3852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Freeform 16"/>
          <p:cNvSpPr>
            <a:spLocks/>
          </p:cNvSpPr>
          <p:nvPr/>
        </p:nvSpPr>
        <p:spPr bwMode="gray">
          <a:xfrm>
            <a:off x="0" y="360363"/>
            <a:ext cx="9148763" cy="900112"/>
          </a:xfrm>
          <a:custGeom>
            <a:avLst/>
            <a:gdLst>
              <a:gd name="T0" fmla="*/ 0 w 5763"/>
              <a:gd name="T1" fmla="*/ 368 h 567"/>
              <a:gd name="T2" fmla="*/ 440 w 5763"/>
              <a:gd name="T3" fmla="*/ 368 h 567"/>
              <a:gd name="T4" fmla="*/ 777 w 5763"/>
              <a:gd name="T5" fmla="*/ 0 h 567"/>
              <a:gd name="T6" fmla="*/ 2162 w 5763"/>
              <a:gd name="T7" fmla="*/ 0 h 567"/>
              <a:gd name="T8" fmla="*/ 2265 w 5763"/>
              <a:gd name="T9" fmla="*/ 116 h 567"/>
              <a:gd name="T10" fmla="*/ 5756 w 5763"/>
              <a:gd name="T11" fmla="*/ 112 h 567"/>
              <a:gd name="T12" fmla="*/ 5763 w 5763"/>
              <a:gd name="T13" fmla="*/ 567 h 567"/>
              <a:gd name="T14" fmla="*/ 6 w 5763"/>
              <a:gd name="T15" fmla="*/ 556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3" h="567">
                <a:moveTo>
                  <a:pt x="0" y="368"/>
                </a:moveTo>
                <a:lnTo>
                  <a:pt x="440" y="368"/>
                </a:lnTo>
                <a:lnTo>
                  <a:pt x="777" y="0"/>
                </a:lnTo>
                <a:lnTo>
                  <a:pt x="2162" y="0"/>
                </a:lnTo>
                <a:lnTo>
                  <a:pt x="2265" y="116"/>
                </a:lnTo>
                <a:lnTo>
                  <a:pt x="5756" y="112"/>
                </a:lnTo>
                <a:lnTo>
                  <a:pt x="5763" y="567"/>
                </a:lnTo>
                <a:lnTo>
                  <a:pt x="6" y="556"/>
                </a:lnTo>
              </a:path>
            </a:pathLst>
          </a:cu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7251" dir="4832261" algn="ctr" rotWithShape="0">
                    <a:srgbClr val="000066">
                      <a:alpha val="19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" name="Freeform 15" descr="01b_img(Global Digtal Desigm(imageState)"/>
          <p:cNvSpPr>
            <a:spLocks/>
          </p:cNvSpPr>
          <p:nvPr/>
        </p:nvSpPr>
        <p:spPr bwMode="gray">
          <a:xfrm>
            <a:off x="-9525" y="336550"/>
            <a:ext cx="9182100" cy="838200"/>
          </a:xfrm>
          <a:custGeom>
            <a:avLst/>
            <a:gdLst>
              <a:gd name="T0" fmla="*/ 449 w 5784"/>
              <a:gd name="T1" fmla="*/ 370 h 528"/>
              <a:gd name="T2" fmla="*/ 768 w 5784"/>
              <a:gd name="T3" fmla="*/ 1 h 528"/>
              <a:gd name="T4" fmla="*/ 2158 w 5784"/>
              <a:gd name="T5" fmla="*/ 0 h 528"/>
              <a:gd name="T6" fmla="*/ 2258 w 5784"/>
              <a:gd name="T7" fmla="*/ 115 h 528"/>
              <a:gd name="T8" fmla="*/ 5784 w 5784"/>
              <a:gd name="T9" fmla="*/ 115 h 528"/>
              <a:gd name="T10" fmla="*/ 5779 w 5784"/>
              <a:gd name="T11" fmla="*/ 528 h 528"/>
              <a:gd name="T12" fmla="*/ 0 w 5784"/>
              <a:gd name="T13" fmla="*/ 519 h 528"/>
              <a:gd name="T14" fmla="*/ 0 w 5784"/>
              <a:gd name="T15" fmla="*/ 371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84" h="528">
                <a:moveTo>
                  <a:pt x="449" y="370"/>
                </a:moveTo>
                <a:lnTo>
                  <a:pt x="768" y="1"/>
                </a:lnTo>
                <a:lnTo>
                  <a:pt x="2158" y="0"/>
                </a:lnTo>
                <a:lnTo>
                  <a:pt x="2258" y="115"/>
                </a:lnTo>
                <a:lnTo>
                  <a:pt x="5784" y="115"/>
                </a:lnTo>
                <a:lnTo>
                  <a:pt x="5779" y="528"/>
                </a:lnTo>
                <a:lnTo>
                  <a:pt x="0" y="519"/>
                </a:lnTo>
                <a:lnTo>
                  <a:pt x="0" y="371"/>
                </a:lnTo>
              </a:path>
            </a:pathLst>
          </a:custGeom>
          <a:blipFill dpi="0" rotWithShape="1">
            <a:blip r:embed="rId16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7251" dir="16767739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513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28892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j-lt"/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537325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j-lt"/>
              </a:defRPr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1888" y="653732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j-lt"/>
              </a:defRPr>
            </a:lvl1pPr>
          </a:lstStyle>
          <a:p>
            <a:fld id="{1527300F-BA0D-4EC5-8499-96976AA04294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09600" y="579438"/>
            <a:ext cx="7848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n@koippo.in.ua" TargetMode="External"/><Relationship Id="rId2" Type="http://schemas.openxmlformats.org/officeDocument/2006/relationships/hyperlink" Target="mailto:olitvinenko5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60648"/>
            <a:ext cx="7239000" cy="2349203"/>
          </a:xfrm>
        </p:spPr>
        <p:txBody>
          <a:bodyPr/>
          <a:lstStyle/>
          <a:p>
            <a:r>
              <a:rPr lang="ru-RU" dirty="0" smtClean="0"/>
              <a:t>Платформа </a:t>
            </a:r>
            <a:r>
              <a:rPr lang="ru-RU" dirty="0" err="1" smtClean="0"/>
              <a:t>дистанційного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en-US" dirty="0" smtClean="0"/>
              <a:t>Moodle</a:t>
            </a:r>
            <a:endParaRPr lang="en-US" alt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39952" y="5445224"/>
            <a:ext cx="4813920" cy="381000"/>
          </a:xfrm>
        </p:spPr>
        <p:txBody>
          <a:bodyPr/>
          <a:lstStyle/>
          <a:p>
            <a:r>
              <a:rPr lang="uk-UA" altLang="ru-RU" b="1" i="1" dirty="0" smtClean="0"/>
              <a:t>О.В.Литвиненко, завідувач навчально-методичного центру дистанційного навчання</a:t>
            </a:r>
            <a:endParaRPr lang="en-US" altLang="ru-RU" b="1" i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260648"/>
            <a:ext cx="936104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6"/>
            <a:ext cx="8390166" cy="4230802"/>
          </a:xfrm>
        </p:spPr>
        <p:txBody>
          <a:bodyPr/>
          <a:lstStyle/>
          <a:p>
            <a:pPr lvl="0"/>
            <a:r>
              <a:rPr lang="en-US" sz="2400" dirty="0" err="1" smtClean="0"/>
              <a:t>Дистанційне</a:t>
            </a:r>
            <a:r>
              <a:rPr lang="en-US" sz="2400" dirty="0" smtClean="0"/>
              <a:t> </a:t>
            </a:r>
            <a:r>
              <a:rPr lang="en-US" sz="2400" dirty="0" err="1" smtClean="0"/>
              <a:t>навчання</a:t>
            </a:r>
            <a:r>
              <a:rPr lang="en-US" sz="2400" dirty="0" smtClean="0"/>
              <a:t> (ДН) є </a:t>
            </a:r>
            <a:r>
              <a:rPr lang="en-US" sz="2400" dirty="0" err="1" smtClean="0"/>
              <a:t>формою</a:t>
            </a:r>
            <a:r>
              <a:rPr lang="en-US" sz="2400" dirty="0" smtClean="0"/>
              <a:t> </a:t>
            </a:r>
            <a:r>
              <a:rPr lang="en-US" sz="2400" dirty="0" err="1" smtClean="0"/>
              <a:t>освіти</a:t>
            </a:r>
            <a:r>
              <a:rPr lang="en-US" sz="2400" dirty="0" smtClean="0"/>
              <a:t>, </a:t>
            </a:r>
            <a:r>
              <a:rPr lang="en-US" sz="2400" dirty="0" err="1" smtClean="0"/>
              <a:t>поряд</a:t>
            </a:r>
            <a:r>
              <a:rPr lang="en-US" sz="2400" dirty="0" smtClean="0"/>
              <a:t> з </a:t>
            </a:r>
            <a:r>
              <a:rPr lang="en-US" sz="2400" dirty="0" err="1" smtClean="0"/>
              <a:t>очною</a:t>
            </a:r>
            <a:r>
              <a:rPr lang="en-US" sz="2400" dirty="0" smtClean="0"/>
              <a:t> </a:t>
            </a:r>
            <a:r>
              <a:rPr lang="en-US" sz="2400" dirty="0" err="1" smtClean="0"/>
              <a:t>та</a:t>
            </a:r>
            <a:r>
              <a:rPr lang="en-US" sz="2400" dirty="0" smtClean="0"/>
              <a:t> </a:t>
            </a:r>
            <a:r>
              <a:rPr lang="en-US" sz="2400" dirty="0" err="1" smtClean="0"/>
              <a:t>заочною</a:t>
            </a:r>
            <a:r>
              <a:rPr lang="en-US" sz="2400" dirty="0" smtClean="0"/>
              <a:t>,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якою</a:t>
            </a:r>
            <a:r>
              <a:rPr lang="en-US" sz="2400" dirty="0" smtClean="0"/>
              <a:t> в </a:t>
            </a:r>
            <a:r>
              <a:rPr lang="en-US" sz="2400" dirty="0" err="1" smtClean="0"/>
              <a:t>освітньому</a:t>
            </a:r>
            <a:r>
              <a:rPr lang="en-US" sz="2400" dirty="0" smtClean="0"/>
              <a:t> </a:t>
            </a:r>
            <a:r>
              <a:rPr lang="en-US" sz="2400" dirty="0" err="1" smtClean="0"/>
              <a:t>процесі</a:t>
            </a:r>
            <a:r>
              <a:rPr lang="en-US" sz="2400" dirty="0" smtClean="0"/>
              <a:t> </a:t>
            </a:r>
            <a:r>
              <a:rPr lang="en-US" sz="2400" dirty="0" err="1" smtClean="0"/>
              <a:t>використовуються</a:t>
            </a:r>
            <a:r>
              <a:rPr lang="en-US" sz="2400" dirty="0" smtClean="0"/>
              <a:t> </a:t>
            </a:r>
            <a:r>
              <a:rPr lang="en-US" sz="2400" dirty="0" err="1" smtClean="0"/>
              <a:t>кращі</a:t>
            </a:r>
            <a:r>
              <a:rPr lang="en-US" sz="2400" dirty="0" smtClean="0"/>
              <a:t> </a:t>
            </a:r>
            <a:r>
              <a:rPr lang="en-US" sz="2400" dirty="0" err="1" smtClean="0"/>
              <a:t>традиційні</a:t>
            </a:r>
            <a:r>
              <a:rPr lang="en-US" sz="2400" dirty="0" smtClean="0"/>
              <a:t>  </a:t>
            </a:r>
            <a:r>
              <a:rPr lang="en-US" sz="2400" dirty="0" err="1" smtClean="0"/>
              <a:t>та</a:t>
            </a:r>
            <a:r>
              <a:rPr lang="en-US" sz="2400" dirty="0" smtClean="0"/>
              <a:t> </a:t>
            </a:r>
            <a:r>
              <a:rPr lang="en-US" sz="2400" dirty="0" err="1" smtClean="0"/>
              <a:t>інноваційні</a:t>
            </a:r>
            <a:r>
              <a:rPr lang="en-US" sz="2400" dirty="0" smtClean="0"/>
              <a:t> </a:t>
            </a:r>
            <a:r>
              <a:rPr lang="en-US" sz="2400" dirty="0" err="1" smtClean="0"/>
              <a:t>засоби</a:t>
            </a:r>
            <a:r>
              <a:rPr lang="en-US" sz="2400" dirty="0" smtClean="0"/>
              <a:t> і </a:t>
            </a:r>
            <a:r>
              <a:rPr lang="en-US" sz="2400" dirty="0" err="1" smtClean="0"/>
              <a:t>форми</a:t>
            </a:r>
            <a:r>
              <a:rPr lang="en-US" sz="2400" dirty="0" smtClean="0"/>
              <a:t> </a:t>
            </a:r>
            <a:r>
              <a:rPr lang="en-US" sz="2400" dirty="0" err="1" smtClean="0"/>
              <a:t>навчання</a:t>
            </a:r>
            <a:r>
              <a:rPr lang="en-US" sz="2400" dirty="0" smtClean="0"/>
              <a:t>, </a:t>
            </a:r>
            <a:r>
              <a:rPr lang="en-US" sz="2400" dirty="0" err="1" smtClean="0"/>
              <a:t>що</a:t>
            </a:r>
            <a:r>
              <a:rPr lang="en-US" sz="2400" dirty="0" smtClean="0"/>
              <a:t> </a:t>
            </a:r>
            <a:r>
              <a:rPr lang="en-US" sz="2400" dirty="0" err="1" smtClean="0"/>
              <a:t>ґрунтуються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dirty="0" err="1" smtClean="0"/>
              <a:t>комп´ютерних</a:t>
            </a:r>
            <a:r>
              <a:rPr lang="en-US" sz="2400" dirty="0" smtClean="0"/>
              <a:t> і </a:t>
            </a:r>
            <a:r>
              <a:rPr lang="en-US" sz="2400" dirty="0" err="1" smtClean="0"/>
              <a:t>телекомунікаційних</a:t>
            </a:r>
            <a:r>
              <a:rPr lang="en-US" sz="2400" dirty="0" smtClean="0"/>
              <a:t>   </a:t>
            </a:r>
            <a:r>
              <a:rPr lang="en-US" sz="2400" dirty="0" err="1" smtClean="0"/>
              <a:t>технологіях</a:t>
            </a:r>
            <a:r>
              <a:rPr lang="en-US" sz="2400" dirty="0" smtClean="0"/>
              <a:t>.   </a:t>
            </a:r>
          </a:p>
          <a:p>
            <a:pPr lvl="0"/>
            <a:r>
              <a:rPr lang="en-US" sz="2400" dirty="0" err="1" smtClean="0"/>
              <a:t>Основою</a:t>
            </a:r>
            <a:r>
              <a:rPr lang="en-US" sz="2400" dirty="0" smtClean="0"/>
              <a:t>   </a:t>
            </a:r>
            <a:r>
              <a:rPr lang="en-US" sz="2400" dirty="0" err="1" smtClean="0"/>
              <a:t>освітнього</a:t>
            </a:r>
            <a:r>
              <a:rPr lang="en-US" sz="2400" dirty="0" smtClean="0"/>
              <a:t>   </a:t>
            </a:r>
            <a:r>
              <a:rPr lang="en-US" sz="2400" dirty="0" err="1" smtClean="0"/>
              <a:t>процесу</a:t>
            </a:r>
            <a:r>
              <a:rPr lang="en-US" sz="2400" dirty="0" smtClean="0"/>
              <a:t>   в   ДН є </a:t>
            </a:r>
            <a:r>
              <a:rPr lang="ru-RU" sz="2400" dirty="0" err="1" smtClean="0"/>
              <a:t>цілеспрямована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й</a:t>
            </a:r>
            <a:r>
              <a:rPr lang="ru-RU" sz="2400" dirty="0" smtClean="0"/>
              <a:t> </a:t>
            </a:r>
            <a:r>
              <a:rPr lang="ru-RU" sz="2400" b="1" i="1" dirty="0" err="1" smtClean="0">
                <a:solidFill>
                  <a:srgbClr val="9900FF"/>
                </a:solidFill>
              </a:rPr>
              <a:t>контрольована</a:t>
            </a:r>
            <a:r>
              <a:rPr lang="ru-RU" sz="2400" b="1" i="1" dirty="0" smtClean="0">
                <a:solidFill>
                  <a:srgbClr val="9900FF"/>
                </a:solidFill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</a:rPr>
              <a:t>інтенсивна</a:t>
            </a:r>
            <a:r>
              <a:rPr lang="ru-RU" sz="2400" b="1" i="1" dirty="0" smtClean="0">
                <a:solidFill>
                  <a:srgbClr val="9900FF"/>
                </a:solidFill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</a:rPr>
              <a:t>самостійна</a:t>
            </a:r>
            <a:r>
              <a:rPr lang="ru-RU" sz="2400" b="1" i="1" dirty="0" smtClean="0">
                <a:solidFill>
                  <a:srgbClr val="9900FF"/>
                </a:solidFill>
              </a:rPr>
              <a:t> робота студента</a:t>
            </a:r>
            <a:r>
              <a:rPr lang="en-US" sz="2400" b="1" i="1" dirty="0" smtClean="0">
                <a:solidFill>
                  <a:srgbClr val="9900FF"/>
                </a:solidFill>
              </a:rPr>
              <a:t> (</a:t>
            </a:r>
            <a:r>
              <a:rPr lang="uk-UA" sz="2400" b="1" i="1" dirty="0" smtClean="0">
                <a:solidFill>
                  <a:srgbClr val="9900FF"/>
                </a:solidFill>
              </a:rPr>
              <a:t>учня</a:t>
            </a:r>
            <a:r>
              <a:rPr lang="en-US" sz="2400" b="1" i="1" dirty="0" smtClean="0">
                <a:solidFill>
                  <a:srgbClr val="9900FF"/>
                </a:solidFill>
              </a:rPr>
              <a:t>)</a:t>
            </a:r>
            <a:r>
              <a:rPr lang="ru-RU" sz="2400" dirty="0" smtClean="0"/>
              <a:t>, </a:t>
            </a:r>
            <a:r>
              <a:rPr lang="ru-RU" sz="2400" dirty="0" err="1" smtClean="0"/>
              <a:t>котрий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навчатися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зручному</a:t>
            </a:r>
            <a:r>
              <a:rPr lang="ru-RU" sz="2400" dirty="0" smtClean="0"/>
              <a:t> для себе </a:t>
            </a:r>
            <a:r>
              <a:rPr lang="ru-RU" sz="2400" dirty="0" err="1" smtClean="0"/>
              <a:t>місці</a:t>
            </a:r>
            <a:r>
              <a:rPr lang="ru-RU" sz="2400" dirty="0" smtClean="0"/>
              <a:t>, за </a:t>
            </a:r>
            <a:r>
              <a:rPr lang="ru-RU" sz="2400" dirty="0" err="1" smtClean="0"/>
              <a:t>індивідуальним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розкладом</a:t>
            </a:r>
            <a:r>
              <a:rPr lang="ru-RU" sz="2400" dirty="0" smtClean="0"/>
              <a:t>, </a:t>
            </a:r>
            <a:r>
              <a:rPr lang="ru-RU" sz="2400" dirty="0" err="1" smtClean="0"/>
              <a:t>маючи</a:t>
            </a:r>
            <a:r>
              <a:rPr lang="ru-RU" sz="2400" dirty="0" smtClean="0"/>
              <a:t> комплект </a:t>
            </a:r>
            <a:r>
              <a:rPr lang="ru-RU" sz="2400" dirty="0" err="1" smtClean="0"/>
              <a:t>спеціальних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засобів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навчання</a:t>
            </a:r>
            <a:r>
              <a:rPr lang="ru-RU" sz="2400" dirty="0" smtClean="0"/>
              <a:t>.</a:t>
            </a:r>
            <a:endParaRPr lang="en-US" altLang="ru-RU" sz="2900" dirty="0">
              <a:solidFill>
                <a:schemeClr val="tx2"/>
              </a:solidFill>
            </a:endParaRPr>
          </a:p>
          <a:p>
            <a:pPr lvl="1">
              <a:lnSpc>
                <a:spcPct val="80000"/>
              </a:lnSpc>
            </a:pPr>
            <a:endParaRPr lang="en-US" altLang="ru-RU" sz="29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582" y="476672"/>
            <a:ext cx="8513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таке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дистанційне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навчання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? </a:t>
            </a:r>
            <a:r>
              <a:rPr lang="ru-RU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ru-RU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http://veselajashkola.ru/wp-content/uploads/2011/10/shkolnye_kartinki_41.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4250" y="5286388"/>
            <a:ext cx="1429715" cy="1214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6"/>
            <a:ext cx="8352928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sz="3000" dirty="0" err="1" smtClean="0"/>
              <a:t>Оскільки</a:t>
            </a:r>
            <a:r>
              <a:rPr lang="ru-RU" sz="3000" dirty="0" smtClean="0"/>
              <a:t> одним </a:t>
            </a:r>
            <a:r>
              <a:rPr lang="ru-RU" sz="3000" dirty="0" err="1" smtClean="0"/>
              <a:t>із</a:t>
            </a:r>
            <a:r>
              <a:rPr lang="ru-RU" sz="3000" dirty="0" smtClean="0"/>
              <a:t> </a:t>
            </a:r>
            <a:r>
              <a:rPr lang="ru-RU" sz="3000" dirty="0" err="1" smtClean="0"/>
              <a:t>стратегічних</a:t>
            </a:r>
            <a:r>
              <a:rPr lang="ru-RU" sz="3000" dirty="0" smtClean="0"/>
              <a:t> </a:t>
            </a:r>
            <a:r>
              <a:rPr lang="ru-RU" sz="3000" dirty="0" err="1" smtClean="0"/>
              <a:t>напрямів</a:t>
            </a:r>
            <a:r>
              <a:rPr lang="ru-RU" sz="3000" dirty="0" smtClean="0"/>
              <a:t> </a:t>
            </a:r>
            <a:r>
              <a:rPr lang="ru-RU" sz="3000" dirty="0" err="1" smtClean="0"/>
              <a:t>реформування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освітньої</a:t>
            </a:r>
            <a:r>
              <a:rPr lang="ru-RU" sz="3000" dirty="0" smtClean="0"/>
              <a:t> </a:t>
            </a:r>
            <a:r>
              <a:rPr lang="ru-RU" sz="3000" dirty="0" err="1" smtClean="0"/>
              <a:t>системи</a:t>
            </a:r>
            <a:r>
              <a:rPr lang="ru-RU" sz="3000" dirty="0" smtClean="0"/>
              <a:t> </a:t>
            </a:r>
            <a:r>
              <a:rPr lang="ru-RU" sz="3000" dirty="0" err="1" smtClean="0"/>
              <a:t>України</a:t>
            </a:r>
            <a:r>
              <a:rPr lang="ru-RU" sz="3000" dirty="0" smtClean="0"/>
              <a:t> є </a:t>
            </a:r>
            <a:r>
              <a:rPr lang="ru-RU" sz="3000" dirty="0" err="1" smtClean="0"/>
              <a:t>активне</a:t>
            </a:r>
            <a:r>
              <a:rPr lang="ru-RU" sz="3000" dirty="0" smtClean="0"/>
              <a:t> </a:t>
            </a:r>
            <a:r>
              <a:rPr lang="ru-RU" sz="3000" dirty="0" err="1" smtClean="0"/>
              <a:t>використання</a:t>
            </a:r>
            <a:r>
              <a:rPr lang="ru-RU" sz="3000" dirty="0" smtClean="0"/>
              <a:t> </a:t>
            </a:r>
            <a:r>
              <a:rPr lang="ru-RU" sz="3000" dirty="0" err="1" smtClean="0"/>
              <a:t>інформаційних</a:t>
            </a:r>
            <a:r>
              <a:rPr lang="ru-RU" sz="3000" dirty="0" smtClean="0"/>
              <a:t> та </a:t>
            </a:r>
            <a:r>
              <a:rPr lang="ru-RU" sz="3000" dirty="0" err="1" smtClean="0"/>
              <a:t>комунікаційних</a:t>
            </a:r>
            <a:r>
              <a:rPr lang="ru-RU" sz="3000" dirty="0" smtClean="0"/>
              <a:t> </a:t>
            </a:r>
            <a:r>
              <a:rPr lang="ru-RU" sz="3000" dirty="0" err="1" smtClean="0"/>
              <a:t>технологій</a:t>
            </a:r>
            <a:r>
              <a:rPr lang="ru-RU" sz="3000" dirty="0" smtClean="0"/>
              <a:t> для </a:t>
            </a:r>
            <a:r>
              <a:rPr lang="ru-RU" sz="3000" dirty="0" err="1" smtClean="0"/>
              <a:t>розвитку</a:t>
            </a:r>
            <a:r>
              <a:rPr lang="ru-RU" sz="3000" dirty="0" smtClean="0"/>
              <a:t> </a:t>
            </a:r>
            <a:r>
              <a:rPr lang="ru-RU" sz="3000" dirty="0" err="1" smtClean="0"/>
              <a:t>дистанційного</a:t>
            </a:r>
            <a:r>
              <a:rPr lang="ru-RU" sz="3000" dirty="0" smtClean="0"/>
              <a:t> </a:t>
            </a:r>
            <a:r>
              <a:rPr lang="ru-RU" sz="3000" dirty="0" err="1" smtClean="0"/>
              <a:t>навчання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необхідно</a:t>
            </a:r>
            <a:r>
              <a:rPr lang="ru-RU" sz="3000" dirty="0" smtClean="0"/>
              <a:t> </a:t>
            </a:r>
            <a:r>
              <a:rPr lang="ru-RU" sz="3000" dirty="0" err="1" smtClean="0"/>
              <a:t>зупинитися</a:t>
            </a:r>
            <a:r>
              <a:rPr lang="ru-RU" sz="3000" dirty="0" smtClean="0"/>
              <a:t> на </a:t>
            </a:r>
            <a:r>
              <a:rPr lang="ru-RU" sz="3000" dirty="0" err="1" smtClean="0"/>
              <a:t>дослідженні</a:t>
            </a:r>
            <a:r>
              <a:rPr lang="ru-RU" sz="3000" dirty="0" smtClean="0"/>
              <a:t> </a:t>
            </a:r>
            <a:r>
              <a:rPr lang="ru-RU" sz="3000" dirty="0" err="1" smtClean="0"/>
              <a:t>застосовування</a:t>
            </a:r>
            <a:r>
              <a:rPr lang="ru-RU" sz="3000" dirty="0" smtClean="0"/>
              <a:t> платформ </a:t>
            </a:r>
            <a:r>
              <a:rPr lang="ru-RU" sz="3000" dirty="0" err="1" smtClean="0"/>
              <a:t>дистанційного</a:t>
            </a:r>
            <a:r>
              <a:rPr lang="ru-RU" sz="3000" dirty="0" smtClean="0"/>
              <a:t> </a:t>
            </a:r>
            <a:r>
              <a:rPr lang="ru-RU" sz="3000" dirty="0" err="1" smtClean="0"/>
              <a:t>навчання</a:t>
            </a:r>
            <a:r>
              <a:rPr lang="ru-RU" sz="3000" dirty="0" smtClean="0"/>
              <a:t>, без </a:t>
            </a:r>
            <a:r>
              <a:rPr lang="ru-RU" sz="3000" dirty="0" err="1" smtClean="0"/>
              <a:t>яких</a:t>
            </a:r>
            <a:r>
              <a:rPr lang="ru-RU" sz="3000" dirty="0" smtClean="0"/>
              <a:t> </a:t>
            </a:r>
            <a:r>
              <a:rPr lang="ru-RU" sz="3000" dirty="0" err="1" smtClean="0"/>
              <a:t>організувати</a:t>
            </a:r>
            <a:r>
              <a:rPr lang="ru-RU" sz="3000" dirty="0" smtClean="0"/>
              <a:t> </a:t>
            </a:r>
            <a:r>
              <a:rPr lang="ru-RU" sz="3000" dirty="0" err="1" smtClean="0"/>
              <a:t>дистанційне</a:t>
            </a:r>
            <a:r>
              <a:rPr lang="ru-RU" sz="3000" dirty="0" smtClean="0"/>
              <a:t> </a:t>
            </a:r>
            <a:r>
              <a:rPr lang="ru-RU" sz="3000" dirty="0" err="1" smtClean="0"/>
              <a:t>навчання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неможливо</a:t>
            </a:r>
            <a:r>
              <a:rPr lang="ru-RU" sz="3000" dirty="0" smtClean="0"/>
              <a:t>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3000" dirty="0" err="1" smtClean="0"/>
              <a:t>Вибір</a:t>
            </a:r>
            <a:r>
              <a:rPr lang="ru-RU" sz="3000" dirty="0" smtClean="0"/>
              <a:t> платформ </a:t>
            </a:r>
            <a:r>
              <a:rPr lang="ru-RU" sz="3000" dirty="0" err="1" smtClean="0"/>
              <a:t>дистанційного</a:t>
            </a:r>
            <a:r>
              <a:rPr lang="ru-RU" sz="3000" dirty="0" smtClean="0"/>
              <a:t> </a:t>
            </a:r>
            <a:r>
              <a:rPr lang="ru-RU" sz="3000" dirty="0" err="1" smtClean="0"/>
              <a:t>навчання</a:t>
            </a:r>
            <a:r>
              <a:rPr lang="ru-RU" sz="3000" dirty="0" smtClean="0"/>
              <a:t> є </a:t>
            </a:r>
            <a:r>
              <a:rPr lang="ru-RU" sz="3000" dirty="0" err="1" smtClean="0"/>
              <a:t>дуже</a:t>
            </a:r>
            <a:r>
              <a:rPr lang="ru-RU" sz="3000" dirty="0" smtClean="0"/>
              <a:t> </a:t>
            </a:r>
            <a:r>
              <a:rPr lang="ru-RU" sz="3000" dirty="0" err="1" smtClean="0"/>
              <a:t>важливим</a:t>
            </a:r>
            <a:r>
              <a:rPr lang="ru-RU" sz="3000" dirty="0" smtClean="0"/>
              <a:t> </a:t>
            </a:r>
            <a:r>
              <a:rPr lang="ru-RU" sz="3000" dirty="0" err="1" smtClean="0"/>
              <a:t>кроком</a:t>
            </a:r>
            <a:r>
              <a:rPr lang="ru-RU" sz="3000" dirty="0" smtClean="0"/>
              <a:t>. </a:t>
            </a:r>
            <a:r>
              <a:rPr lang="en-US" altLang="ru-RU" sz="3000" dirty="0" smtClean="0">
                <a:solidFill>
                  <a:schemeClr val="tx2"/>
                </a:solidFill>
              </a:rPr>
              <a:t> </a:t>
            </a:r>
            <a:r>
              <a:rPr lang="en-US" altLang="ru-RU" sz="2900" dirty="0">
                <a:solidFill>
                  <a:schemeClr val="tx2"/>
                </a:solidFill>
              </a:rPr>
              <a:t/>
            </a:r>
            <a:br>
              <a:rPr lang="en-US" altLang="ru-RU" sz="2900" dirty="0">
                <a:solidFill>
                  <a:schemeClr val="tx2"/>
                </a:solidFill>
              </a:rPr>
            </a:br>
            <a:endParaRPr lang="en-US" altLang="ru-RU" sz="2900" dirty="0">
              <a:solidFill>
                <a:schemeClr val="tx2"/>
              </a:solidFill>
            </a:endParaRPr>
          </a:p>
          <a:p>
            <a:pPr lvl="1">
              <a:lnSpc>
                <a:spcPct val="80000"/>
              </a:lnSpc>
              <a:buNone/>
            </a:pPr>
            <a:endParaRPr lang="en-US" altLang="ru-RU" sz="29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582" y="476672"/>
            <a:ext cx="8513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таке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платформа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дистанційного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навчання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? </a:t>
            </a:r>
            <a:r>
              <a:rPr lang="ru-RU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ru-RU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Компютерные сети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5786454"/>
            <a:ext cx="1928826" cy="9620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6"/>
            <a:ext cx="8352928" cy="4032448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sz="2800" b="1" dirty="0" smtClean="0"/>
              <a:t>Платформа </a:t>
            </a:r>
            <a:r>
              <a:rPr lang="ru-RU" sz="2800" b="1" dirty="0" err="1" smtClean="0"/>
              <a:t>дистанційного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навчання</a:t>
            </a:r>
            <a:r>
              <a:rPr lang="ru-RU" sz="2800" b="1" dirty="0" smtClean="0"/>
              <a:t> </a:t>
            </a:r>
            <a:r>
              <a:rPr lang="ru-RU" sz="2800" dirty="0" smtClean="0"/>
              <a:t>–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програмне</a:t>
            </a:r>
            <a:r>
              <a:rPr lang="ru-RU" sz="2800" dirty="0" smtClean="0"/>
              <a:t> </a:t>
            </a:r>
            <a:r>
              <a:rPr lang="ru-RU" sz="2800" dirty="0" err="1" smtClean="0"/>
              <a:t>забезпечення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підтримки</a:t>
            </a:r>
            <a:r>
              <a:rPr lang="ru-RU" sz="2800" dirty="0" smtClean="0"/>
              <a:t> </a:t>
            </a:r>
            <a:r>
              <a:rPr lang="ru-RU" sz="2800" dirty="0" err="1" smtClean="0"/>
              <a:t>дистанційного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навчання</a:t>
            </a:r>
            <a:r>
              <a:rPr lang="ru-RU" sz="2800" dirty="0" smtClean="0"/>
              <a:t>, метою </a:t>
            </a:r>
            <a:r>
              <a:rPr lang="ru-RU" sz="2800" dirty="0" err="1" smtClean="0"/>
              <a:t>якого</a:t>
            </a:r>
            <a:r>
              <a:rPr lang="ru-RU" sz="2800" dirty="0" smtClean="0"/>
              <a:t> є </a:t>
            </a:r>
            <a:r>
              <a:rPr lang="ru-RU" sz="2800" dirty="0" err="1" smtClean="0"/>
              <a:t>створення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управління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педагогічним</a:t>
            </a:r>
            <a:r>
              <a:rPr lang="ru-RU" sz="2800" dirty="0" smtClean="0"/>
              <a:t> </a:t>
            </a:r>
            <a:r>
              <a:rPr lang="ru-RU" sz="2800" dirty="0" err="1" smtClean="0"/>
              <a:t>змістом</a:t>
            </a:r>
            <a:r>
              <a:rPr lang="ru-RU" sz="2800" dirty="0" smtClean="0"/>
              <a:t>, </a:t>
            </a:r>
            <a:r>
              <a:rPr lang="ru-RU" sz="2800" dirty="0" err="1" smtClean="0"/>
              <a:t>індивідуалізоване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навчання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тьюторат</a:t>
            </a:r>
            <a:r>
              <a:rPr lang="ru-RU" sz="2800" dirty="0" smtClean="0"/>
              <a:t>.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sz="2800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800" dirty="0" err="1" smtClean="0"/>
              <a:t>Воно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включає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, </a:t>
            </a:r>
            <a:r>
              <a:rPr lang="ru-RU" sz="2800" dirty="0" err="1" smtClean="0"/>
              <a:t>необхідні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трьох</a:t>
            </a:r>
            <a:r>
              <a:rPr lang="ru-RU" sz="2800" dirty="0" smtClean="0"/>
              <a:t> </a:t>
            </a:r>
            <a:r>
              <a:rPr lang="ru-RU" sz="2800" dirty="0" err="1" smtClean="0"/>
              <a:t>основних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користувачів</a:t>
            </a:r>
            <a:r>
              <a:rPr lang="ru-RU" sz="2800" dirty="0" smtClean="0"/>
              <a:t> – </a:t>
            </a:r>
            <a:r>
              <a:rPr lang="ru-RU" sz="2800" dirty="0" err="1" smtClean="0"/>
              <a:t>викладача</a:t>
            </a:r>
            <a:r>
              <a:rPr lang="ru-RU" sz="2800" dirty="0" smtClean="0"/>
              <a:t>, студента, </a:t>
            </a:r>
            <a:r>
              <a:rPr lang="ru-RU" sz="2800" dirty="0" err="1" smtClean="0"/>
              <a:t>адміністратора</a:t>
            </a:r>
            <a:r>
              <a:rPr lang="ru-RU" sz="2800" dirty="0" smtClean="0"/>
              <a:t>.</a:t>
            </a:r>
            <a:r>
              <a:rPr lang="en-US" altLang="ru-RU" sz="3000" dirty="0" smtClean="0">
                <a:solidFill>
                  <a:schemeClr val="tx2"/>
                </a:solidFill>
              </a:rPr>
              <a:t> </a:t>
            </a:r>
            <a:r>
              <a:rPr lang="en-US" altLang="ru-RU" sz="2900" dirty="0">
                <a:solidFill>
                  <a:schemeClr val="tx2"/>
                </a:solidFill>
              </a:rPr>
              <a:t/>
            </a:r>
            <a:br>
              <a:rPr lang="en-US" altLang="ru-RU" sz="2900" dirty="0">
                <a:solidFill>
                  <a:schemeClr val="tx2"/>
                </a:solidFill>
              </a:rPr>
            </a:br>
            <a:endParaRPr lang="en-US" altLang="ru-RU" sz="2900" dirty="0">
              <a:solidFill>
                <a:schemeClr val="tx2"/>
              </a:solidFill>
            </a:endParaRPr>
          </a:p>
          <a:p>
            <a:pPr lvl="1">
              <a:lnSpc>
                <a:spcPct val="80000"/>
              </a:lnSpc>
            </a:pPr>
            <a:endParaRPr lang="en-US" altLang="ru-RU" sz="29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582" y="476672"/>
            <a:ext cx="8513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таке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платформа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дистанційного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навчання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? </a:t>
            </a:r>
            <a:r>
              <a:rPr lang="ru-RU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ru-RU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374" y="5199569"/>
            <a:ext cx="90426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П</a:t>
            </a:r>
            <a:r>
              <a:rPr lang="ru-RU" sz="2400" b="1" i="1" dirty="0" smtClean="0">
                <a:solidFill>
                  <a:srgbClr val="002060"/>
                </a:solidFill>
              </a:rPr>
              <a:t>латформа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дистанційного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навчання</a:t>
            </a:r>
            <a:r>
              <a:rPr lang="ru-RU" sz="2400" b="1" i="1" dirty="0" smtClean="0">
                <a:solidFill>
                  <a:srgbClr val="002060"/>
                </a:solidFill>
              </a:rPr>
              <a:t> –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це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центральний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400" b="1" i="1" dirty="0" err="1" smtClean="0">
                <a:solidFill>
                  <a:srgbClr val="002060"/>
                </a:solidFill>
              </a:rPr>
              <a:t>елемент</a:t>
            </a:r>
            <a:r>
              <a:rPr lang="ru-RU" sz="2400" b="1" i="1" dirty="0" smtClean="0">
                <a:solidFill>
                  <a:srgbClr val="002060"/>
                </a:solidFill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навколо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якого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збираються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учасники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400" b="1" i="1" dirty="0" err="1" smtClean="0">
                <a:solidFill>
                  <a:srgbClr val="002060"/>
                </a:solidFill>
              </a:rPr>
              <a:t>дистанційної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освіти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3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e-learning </a:t>
            </a:r>
            <a:r>
              <a:rPr lang="ru-RU" sz="3600" dirty="0" err="1" smtClean="0"/>
              <a:t>платформи</a:t>
            </a:r>
            <a:endParaRPr lang="en-US" altLang="ru-RU" sz="2000" dirty="0"/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5562600" y="3352799"/>
            <a:ext cx="2475982" cy="2877681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itchFamily="34" charset="0"/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1295400" y="3352800"/>
            <a:ext cx="2286000" cy="287768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itchFamily="34" charset="0"/>
            </a:endParaRP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1390650" y="3552825"/>
            <a:ext cx="219075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smtClean="0">
                <a:solidFill>
                  <a:schemeClr val="tx2"/>
                </a:solidFill>
              </a:rPr>
              <a:t>з </a:t>
            </a:r>
            <a:r>
              <a:rPr lang="ru-RU" sz="2000" dirty="0" err="1" smtClean="0">
                <a:solidFill>
                  <a:schemeClr val="tx2"/>
                </a:solidFill>
              </a:rPr>
              <a:t>закритим</a:t>
            </a:r>
            <a:r>
              <a:rPr lang="ru-RU" sz="2000" dirty="0" smtClean="0">
                <a:solidFill>
                  <a:schemeClr val="tx2"/>
                </a:solidFill>
              </a:rPr>
              <a:t> кодом (</a:t>
            </a:r>
            <a:r>
              <a:rPr lang="ru-RU" sz="2000" dirty="0" err="1" smtClean="0">
                <a:solidFill>
                  <a:schemeClr val="tx2"/>
                </a:solidFill>
              </a:rPr>
              <a:t>комерційні</a:t>
            </a:r>
            <a:r>
              <a:rPr lang="ru-RU" sz="2000" dirty="0" smtClean="0">
                <a:solidFill>
                  <a:schemeClr val="tx2"/>
                </a:solidFill>
              </a:rPr>
              <a:t>)</a:t>
            </a:r>
            <a:r>
              <a:rPr lang="uk-UA" sz="2000" dirty="0" smtClean="0">
                <a:solidFill>
                  <a:schemeClr val="tx2"/>
                </a:solidFill>
              </a:rPr>
              <a:t>:</a:t>
            </a:r>
          </a:p>
          <a:p>
            <a:pPr eaLnBrk="0" hangingPunct="0"/>
            <a:endParaRPr lang="uk-UA" sz="1400" dirty="0" smtClean="0">
              <a:solidFill>
                <a:schemeClr val="tx2"/>
              </a:solidFill>
            </a:endParaRPr>
          </a:p>
          <a:p>
            <a:pPr eaLnBrk="0" hangingPunct="0"/>
            <a:r>
              <a:rPr lang="uk-UA" sz="2400" dirty="0" smtClean="0">
                <a:solidFill>
                  <a:schemeClr val="tx2"/>
                </a:solidFill>
              </a:rPr>
              <a:t>«</a:t>
            </a:r>
            <a:r>
              <a:rPr lang="en-US" sz="2400" dirty="0" smtClean="0">
                <a:solidFill>
                  <a:schemeClr val="tx2"/>
                </a:solidFill>
              </a:rPr>
              <a:t>Blackboard</a:t>
            </a:r>
            <a:r>
              <a:rPr lang="uk-UA" sz="2400" dirty="0" smtClean="0">
                <a:solidFill>
                  <a:schemeClr val="tx2"/>
                </a:solidFill>
              </a:rPr>
              <a:t>»;</a:t>
            </a:r>
          </a:p>
          <a:p>
            <a:pPr eaLnBrk="0" hangingPunct="0"/>
            <a:r>
              <a:rPr lang="ru-RU" sz="2400" dirty="0" smtClean="0">
                <a:solidFill>
                  <a:schemeClr val="tx2"/>
                </a:solidFill>
              </a:rPr>
              <a:t>«Прометей»</a:t>
            </a:r>
            <a:endParaRPr lang="uk-UA" sz="2400" dirty="0" smtClean="0">
              <a:solidFill>
                <a:schemeClr val="tx2"/>
              </a:solidFill>
            </a:endParaRPr>
          </a:p>
          <a:p>
            <a:pPr eaLnBrk="0" hangingPunct="0"/>
            <a:endParaRPr lang="en-US" altLang="ru-RU" sz="1400" dirty="0">
              <a:solidFill>
                <a:schemeClr val="tx2"/>
              </a:solidFill>
            </a:endParaRPr>
          </a:p>
        </p:txBody>
      </p:sp>
      <p:sp>
        <p:nvSpPr>
          <p:cNvPr id="68615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16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17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68618" name="Group 10"/>
          <p:cNvGrpSpPr>
            <a:grpSpLocks/>
          </p:cNvGrpSpPr>
          <p:nvPr/>
        </p:nvGrpSpPr>
        <p:grpSpPr bwMode="auto">
          <a:xfrm>
            <a:off x="3048000" y="1628775"/>
            <a:ext cx="2998788" cy="1601788"/>
            <a:chOff x="1997" y="1314"/>
            <a:chExt cx="1889" cy="1009"/>
          </a:xfrm>
        </p:grpSpPr>
        <p:grpSp>
          <p:nvGrpSpPr>
            <p:cNvPr id="68619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8620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621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8622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3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4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5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3801589" y="1828800"/>
            <a:ext cx="139794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</a:rPr>
              <a:t>дві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</a:rPr>
              <a:t>великі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algn="ctr" eaLnBrk="0" hangingPunct="0"/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</a:rPr>
              <a:t>категорії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alt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5779492" y="3491270"/>
            <a:ext cx="2364408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000" dirty="0" err="1" smtClean="0">
                <a:solidFill>
                  <a:schemeClr val="tx2"/>
                </a:solidFill>
              </a:rPr>
              <a:t>відкритим</a:t>
            </a:r>
            <a:r>
              <a:rPr lang="ru-RU" sz="2000" dirty="0" smtClean="0">
                <a:solidFill>
                  <a:schemeClr val="tx2"/>
                </a:solidFill>
              </a:rPr>
              <a:t> кодом (</a:t>
            </a:r>
            <a:r>
              <a:rPr lang="ru-RU" sz="2000" dirty="0" err="1" smtClean="0">
                <a:solidFill>
                  <a:schemeClr val="tx2"/>
                </a:solidFill>
              </a:rPr>
              <a:t>поширюються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безкоштовно</a:t>
            </a:r>
            <a:r>
              <a:rPr lang="ru-RU" sz="2000" dirty="0" smtClean="0">
                <a:solidFill>
                  <a:schemeClr val="tx2"/>
                </a:solidFill>
              </a:rPr>
              <a:t>) </a:t>
            </a:r>
          </a:p>
          <a:p>
            <a:pPr eaLnBrk="0" hangingPunct="0"/>
            <a:r>
              <a:rPr lang="en-US" sz="1600" dirty="0" err="1" smtClean="0">
                <a:solidFill>
                  <a:schemeClr val="tx2"/>
                </a:solidFill>
              </a:rPr>
              <a:t>Atutor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endParaRPr lang="uk-UA" sz="1600" dirty="0" smtClean="0">
              <a:solidFill>
                <a:schemeClr val="tx2"/>
              </a:solidFill>
            </a:endParaRPr>
          </a:p>
          <a:p>
            <a:pPr eaLnBrk="0" hangingPunct="0"/>
            <a:r>
              <a:rPr lang="en-US" sz="1600" dirty="0" err="1" smtClean="0">
                <a:solidFill>
                  <a:schemeClr val="tx2"/>
                </a:solidFill>
              </a:rPr>
              <a:t>Dokeos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endParaRPr lang="uk-UA" sz="1600" dirty="0" smtClean="0">
              <a:solidFill>
                <a:schemeClr val="tx2"/>
              </a:solidFill>
            </a:endParaRPr>
          </a:p>
          <a:p>
            <a:pPr eaLnBrk="0" hangingPunct="0"/>
            <a:r>
              <a:rPr lang="en-US" sz="1600" dirty="0" smtClean="0">
                <a:solidFill>
                  <a:schemeClr val="tx2"/>
                </a:solidFill>
              </a:rPr>
              <a:t>ILIAS </a:t>
            </a:r>
            <a:endParaRPr lang="uk-UA" sz="1600" dirty="0" smtClean="0">
              <a:solidFill>
                <a:schemeClr val="tx2"/>
              </a:solidFill>
            </a:endParaRPr>
          </a:p>
          <a:p>
            <a:pPr eaLnBrk="0" hangingPunct="0"/>
            <a:r>
              <a:rPr lang="en-US" sz="1600" b="1" dirty="0" smtClean="0">
                <a:solidFill>
                  <a:srgbClr val="4976D1"/>
                </a:solidFill>
              </a:rPr>
              <a:t>Moodle </a:t>
            </a:r>
            <a:endParaRPr lang="uk-UA" sz="1600" b="1" dirty="0" smtClean="0">
              <a:solidFill>
                <a:srgbClr val="4976D1"/>
              </a:solidFill>
            </a:endParaRPr>
          </a:p>
          <a:p>
            <a:pPr eaLnBrk="0" hangingPunct="0"/>
            <a:r>
              <a:rPr lang="en-US" sz="1600" dirty="0" err="1" smtClean="0">
                <a:solidFill>
                  <a:schemeClr val="tx2"/>
                </a:solidFill>
              </a:rPr>
              <a:t>OpenUSS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endParaRPr lang="uk-UA" sz="1600" dirty="0" smtClean="0">
              <a:solidFill>
                <a:schemeClr val="tx2"/>
              </a:solidFill>
            </a:endParaRPr>
          </a:p>
          <a:p>
            <a:pPr eaLnBrk="0" hangingPunct="0"/>
            <a:r>
              <a:rPr lang="en-US" sz="1600" dirty="0" smtClean="0">
                <a:solidFill>
                  <a:schemeClr val="tx2"/>
                </a:solidFill>
              </a:rPr>
              <a:t>Sakai </a:t>
            </a:r>
            <a:endParaRPr lang="uk-UA" sz="1600" dirty="0" smtClean="0">
              <a:solidFill>
                <a:schemeClr val="tx2"/>
              </a:solidFill>
            </a:endParaRPr>
          </a:p>
          <a:p>
            <a:pPr eaLnBrk="0" hangingPunct="0"/>
            <a:r>
              <a:rPr lang="en-US" sz="1600" dirty="0" smtClean="0">
                <a:solidFill>
                  <a:schemeClr val="tx2"/>
                </a:solidFill>
              </a:rPr>
              <a:t>Spaghetti</a:t>
            </a:r>
            <a:r>
              <a:rPr lang="uk-UA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2"/>
                </a:solidFill>
              </a:rPr>
              <a:t>L</a:t>
            </a:r>
            <a:r>
              <a:rPr lang="ru-RU" sz="1600" dirty="0" smtClean="0">
                <a:solidFill>
                  <a:schemeClr val="tx2"/>
                </a:solidFill>
              </a:rPr>
              <a:t>е</a:t>
            </a:r>
            <a:r>
              <a:rPr lang="en-US" sz="1600" dirty="0" err="1" smtClean="0">
                <a:solidFill>
                  <a:schemeClr val="tx2"/>
                </a:solidFill>
              </a:rPr>
              <a:t>arning</a:t>
            </a:r>
            <a:endParaRPr lang="en-US" altLang="ru-RU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6"/>
            <a:ext cx="8208912" cy="3240360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None/>
            </a:pPr>
            <a:r>
              <a:rPr lang="en-US" sz="2800" dirty="0" smtClean="0"/>
              <a:t>Moodle (</a:t>
            </a:r>
            <a:r>
              <a:rPr lang="ru-RU" sz="2800" dirty="0" err="1" smtClean="0"/>
              <a:t>модульне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об'єктно-орієнтоване</a:t>
            </a:r>
            <a:r>
              <a:rPr lang="ru-RU" sz="2800" dirty="0" smtClean="0"/>
              <a:t> </a:t>
            </a:r>
            <a:r>
              <a:rPr lang="ru-RU" sz="2800" dirty="0" err="1" smtClean="0"/>
              <a:t>динамічне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навчальне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середовище</a:t>
            </a:r>
            <a:r>
              <a:rPr lang="ru-RU" sz="2800" dirty="0" smtClean="0"/>
              <a:t>), яке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використовуватися</a:t>
            </a:r>
            <a:r>
              <a:rPr lang="ru-RU" sz="2800" dirty="0" smtClean="0"/>
              <a:t> як платформа для </a:t>
            </a:r>
            <a:r>
              <a:rPr lang="ru-RU" sz="2800" dirty="0" err="1" smtClean="0"/>
              <a:t>електронного</a:t>
            </a:r>
            <a:r>
              <a:rPr lang="ru-RU" sz="2800" dirty="0" smtClean="0"/>
              <a:t>, в тому </a:t>
            </a:r>
            <a:r>
              <a:rPr lang="ru-RU" sz="2800" dirty="0" err="1" smtClean="0"/>
              <a:t>числі</a:t>
            </a:r>
            <a:r>
              <a:rPr lang="ru-RU" sz="2800" dirty="0" smtClean="0"/>
              <a:t> </a:t>
            </a:r>
            <a:r>
              <a:rPr lang="ru-RU" sz="2800" dirty="0" err="1" smtClean="0"/>
              <a:t>дистанційного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навчання</a:t>
            </a:r>
            <a:r>
              <a:rPr lang="ru-RU" sz="2800" dirty="0" smtClean="0"/>
              <a:t>.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sz="2800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en-US" sz="2800" dirty="0" smtClean="0"/>
              <a:t>Moodle —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безкоштовна</a:t>
            </a:r>
            <a:r>
              <a:rPr lang="ru-RU" sz="2800" dirty="0" smtClean="0"/>
              <a:t>, </a:t>
            </a:r>
            <a:r>
              <a:rPr lang="ru-RU" sz="2800" dirty="0" err="1" smtClean="0"/>
              <a:t>відкрита</a:t>
            </a:r>
            <a:r>
              <a:rPr lang="ru-RU" sz="2800" dirty="0" smtClean="0"/>
              <a:t> (</a:t>
            </a:r>
            <a:r>
              <a:rPr lang="en-US" sz="2800" dirty="0" smtClean="0"/>
              <a:t>Open Source) </a:t>
            </a:r>
            <a:r>
              <a:rPr lang="ru-RU" sz="2800" dirty="0" smtClean="0"/>
              <a:t>система </a:t>
            </a:r>
            <a:r>
              <a:rPr lang="ru-RU" sz="2800" dirty="0" err="1" smtClean="0"/>
              <a:t>управління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навчанням</a:t>
            </a:r>
            <a:r>
              <a:rPr lang="ru-RU" sz="2800" dirty="0" smtClean="0"/>
              <a:t>.</a:t>
            </a:r>
            <a:endParaRPr lang="en-US" altLang="ru-RU" sz="29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582" y="476672"/>
            <a:ext cx="8513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Платформа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дистанційного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навчання</a:t>
            </a:r>
            <a:r>
              <a:rPr lang="en-US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Moodle</a:t>
            </a:r>
            <a:r>
              <a:rPr lang="ru-RU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ru-RU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5104"/>
            <a:ext cx="3027984" cy="233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75200" y="5417017"/>
            <a:ext cx="3757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</a:rPr>
              <a:t>Головним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</a:rPr>
              <a:t>розробником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</a:rPr>
              <a:t>системи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</a:rPr>
              <a:t>Martin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</a:rPr>
              <a:t>Dougiamas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з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</a:rPr>
              <a:t>Австралії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5003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79" name="Oval 23"/>
          <p:cNvSpPr>
            <a:spLocks noChangeArrowheads="1"/>
          </p:cNvSpPr>
          <p:nvPr/>
        </p:nvSpPr>
        <p:spPr bwMode="gray">
          <a:xfrm>
            <a:off x="668141" y="2204865"/>
            <a:ext cx="3435556" cy="3470904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0" y="1556792"/>
            <a:ext cx="8820472" cy="4896544"/>
            <a:chOff x="1143000" y="1981200"/>
            <a:chExt cx="7086600" cy="3833813"/>
          </a:xfrm>
        </p:grpSpPr>
        <p:sp>
          <p:nvSpPr>
            <p:cNvPr id="70678" name="AutoShape 22"/>
            <p:cNvSpPr>
              <a:spLocks noChangeArrowheads="1"/>
            </p:cNvSpPr>
            <p:nvPr/>
          </p:nvSpPr>
          <p:spPr bwMode="gray">
            <a:xfrm>
              <a:off x="1143000" y="1981200"/>
              <a:ext cx="3833813" cy="3833813"/>
            </a:xfrm>
            <a:custGeom>
              <a:avLst/>
              <a:gdLst>
                <a:gd name="G0" fmla="+- 1914 0 0"/>
                <a:gd name="G1" fmla="+- 21600 0 1914"/>
                <a:gd name="G2" fmla="+- 21600 0 1914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14" y="10800"/>
                  </a:moveTo>
                  <a:cubicBezTo>
                    <a:pt x="1914" y="15708"/>
                    <a:pt x="5892" y="19686"/>
                    <a:pt x="10800" y="19686"/>
                  </a:cubicBezTo>
                  <a:cubicBezTo>
                    <a:pt x="15708" y="19686"/>
                    <a:pt x="19686" y="15708"/>
                    <a:pt x="19686" y="10800"/>
                  </a:cubicBezTo>
                  <a:cubicBezTo>
                    <a:pt x="19686" y="5892"/>
                    <a:pt x="15708" y="1914"/>
                    <a:pt x="10800" y="1914"/>
                  </a:cubicBezTo>
                  <a:cubicBezTo>
                    <a:pt x="5892" y="1914"/>
                    <a:pt x="1914" y="5892"/>
                    <a:pt x="1914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66667"/>
                    <a:invGamma/>
                    <a:alpha val="12000"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667"/>
                    <a:invGamma/>
                    <a:alpha val="1200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0" name="AutoShape 24"/>
            <p:cNvSpPr>
              <a:spLocks noChangeArrowheads="1"/>
            </p:cNvSpPr>
            <p:nvPr/>
          </p:nvSpPr>
          <p:spPr bwMode="gray">
            <a:xfrm>
              <a:off x="3852863" y="2311400"/>
              <a:ext cx="3781425" cy="5000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uk-UA" altLang="ru-RU" b="1" dirty="0" smtClean="0">
                  <a:solidFill>
                    <a:srgbClr val="000000"/>
                  </a:solidFill>
                </a:rPr>
                <a:t>Розширена функціональність</a:t>
              </a:r>
              <a:endParaRPr lang="en-US" altLang="ru-RU" b="1" dirty="0">
                <a:solidFill>
                  <a:srgbClr val="000000"/>
                </a:solidFill>
              </a:endParaRPr>
            </a:p>
          </p:txBody>
        </p:sp>
        <p:sp>
          <p:nvSpPr>
            <p:cNvPr id="70681" name="AutoShape 25"/>
            <p:cNvSpPr>
              <a:spLocks noChangeArrowheads="1"/>
            </p:cNvSpPr>
            <p:nvPr/>
          </p:nvSpPr>
          <p:spPr bwMode="gray">
            <a:xfrm>
              <a:off x="4353440" y="2940071"/>
              <a:ext cx="3781425" cy="49847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BFEAE"/>
                </a:gs>
                <a:gs pos="100000">
                  <a:srgbClr val="CBFEAE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uk-UA" altLang="ru-RU" b="1" dirty="0" smtClean="0">
                  <a:solidFill>
                    <a:srgbClr val="000000"/>
                  </a:solidFill>
                </a:rPr>
                <a:t>Низька вартість впровадження</a:t>
              </a:r>
              <a:endParaRPr lang="en-US" altLang="ru-RU" b="1" dirty="0">
                <a:solidFill>
                  <a:srgbClr val="000000"/>
                </a:solidFill>
              </a:endParaRPr>
            </a:p>
          </p:txBody>
        </p:sp>
        <p:sp>
          <p:nvSpPr>
            <p:cNvPr id="70682" name="AutoShape 26"/>
            <p:cNvSpPr>
              <a:spLocks noChangeArrowheads="1"/>
            </p:cNvSpPr>
            <p:nvPr/>
          </p:nvSpPr>
          <p:spPr bwMode="gray">
            <a:xfrm>
              <a:off x="4449763" y="3559830"/>
              <a:ext cx="3779837" cy="57402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uk-UA" altLang="ru-RU" sz="1600" b="1" dirty="0" smtClean="0">
                  <a:solidFill>
                    <a:srgbClr val="000000"/>
                  </a:solidFill>
                </a:rPr>
                <a:t>Наявність вбудованих засобів </a:t>
              </a:r>
            </a:p>
            <a:p>
              <a:pPr algn="ctr" eaLnBrk="0" hangingPunct="0"/>
              <a:r>
                <a:rPr lang="uk-UA" altLang="ru-RU" sz="1600" b="1" dirty="0" smtClean="0">
                  <a:solidFill>
                    <a:srgbClr val="000000"/>
                  </a:solidFill>
                </a:rPr>
                <a:t>розробки та редагування </a:t>
              </a:r>
            </a:p>
            <a:p>
              <a:pPr algn="ctr" eaLnBrk="0" hangingPunct="0"/>
              <a:r>
                <a:rPr lang="uk-UA" altLang="ru-RU" sz="1600" b="1" dirty="0" smtClean="0">
                  <a:solidFill>
                    <a:srgbClr val="000000"/>
                  </a:solidFill>
                </a:rPr>
                <a:t>навчального контенту</a:t>
              </a:r>
              <a:endParaRPr lang="en-US" altLang="ru-RU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70683" name="AutoShape 27"/>
            <p:cNvSpPr>
              <a:spLocks noChangeArrowheads="1"/>
            </p:cNvSpPr>
            <p:nvPr/>
          </p:nvSpPr>
          <p:spPr bwMode="gray">
            <a:xfrm>
              <a:off x="4332469" y="4294188"/>
              <a:ext cx="3781425" cy="50006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BFEAE"/>
                </a:gs>
                <a:gs pos="100000">
                  <a:srgbClr val="CBFEAE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uk-UA" altLang="ru-RU" b="1" dirty="0" smtClean="0">
                  <a:solidFill>
                    <a:srgbClr val="000000"/>
                  </a:solidFill>
                </a:rPr>
                <a:t>Модульність </a:t>
              </a:r>
              <a:endParaRPr lang="en-US" altLang="ru-RU" b="1" dirty="0">
                <a:solidFill>
                  <a:srgbClr val="000000"/>
                </a:solidFill>
              </a:endParaRPr>
            </a:p>
          </p:txBody>
        </p:sp>
        <p:sp>
          <p:nvSpPr>
            <p:cNvPr id="70684" name="AutoShape 28"/>
            <p:cNvSpPr>
              <a:spLocks noChangeArrowheads="1"/>
            </p:cNvSpPr>
            <p:nvPr/>
          </p:nvSpPr>
          <p:spPr bwMode="gray">
            <a:xfrm>
              <a:off x="3774909" y="4956175"/>
              <a:ext cx="3781425" cy="5000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uk-UA" altLang="ru-RU" b="1" dirty="0" smtClean="0">
                  <a:solidFill>
                    <a:srgbClr val="000000"/>
                  </a:solidFill>
                </a:rPr>
                <a:t>Зручність у використанні</a:t>
              </a:r>
              <a:endParaRPr lang="en-US" altLang="ru-RU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70685" name="Text Box 29"/>
          <p:cNvSpPr txBox="1">
            <a:spLocks noChangeArrowheads="1"/>
          </p:cNvSpPr>
          <p:nvPr/>
        </p:nvSpPr>
        <p:spPr bwMode="gray">
          <a:xfrm>
            <a:off x="668141" y="3010654"/>
            <a:ext cx="3435556" cy="15696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uk-UA" alt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Основні </a:t>
            </a:r>
          </a:p>
          <a:p>
            <a:pPr algn="ctr" eaLnBrk="0" hangingPunct="0"/>
            <a:r>
              <a:rPr lang="uk-UA" alt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характеристики</a:t>
            </a:r>
          </a:p>
          <a:p>
            <a:pPr algn="ctr" eaLnBrk="0" hangingPunct="0"/>
            <a:r>
              <a:rPr lang="uk-UA" alt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системи</a:t>
            </a:r>
            <a:endParaRPr lang="en-US" alt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/>
              <a:t> </a:t>
            </a:r>
            <a:r>
              <a:rPr lang="uk-UA" altLang="ru-RU" sz="2800" dirty="0" smtClean="0"/>
              <a:t>О</a:t>
            </a:r>
            <a:r>
              <a:rPr lang="ru-RU" sz="2800" dirty="0" err="1" smtClean="0">
                <a:solidFill>
                  <a:schemeClr val="bg1"/>
                </a:solidFill>
              </a:rPr>
              <a:t>сновні</a:t>
            </a:r>
            <a:r>
              <a:rPr lang="ru-RU" sz="2800" dirty="0" smtClean="0">
                <a:solidFill>
                  <a:schemeClr val="bg1"/>
                </a:solidFill>
              </a:rPr>
              <a:t>  </a:t>
            </a:r>
            <a:r>
              <a:rPr lang="ru-RU" sz="2800" dirty="0" err="1" smtClean="0">
                <a:solidFill>
                  <a:schemeClr val="bg1"/>
                </a:solidFill>
              </a:rPr>
              <a:t>особливості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системи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Moodle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endParaRPr lang="en-US" altLang="ru-RU" sz="2800" dirty="0"/>
          </a:p>
        </p:txBody>
      </p:sp>
      <p:grpSp>
        <p:nvGrpSpPr>
          <p:cNvPr id="93187" name="Group 3"/>
          <p:cNvGrpSpPr>
            <a:grpSpLocks/>
          </p:cNvGrpSpPr>
          <p:nvPr/>
        </p:nvGrpSpPr>
        <p:grpSpPr bwMode="auto">
          <a:xfrm>
            <a:off x="328613" y="1106487"/>
            <a:ext cx="8510588" cy="5656259"/>
            <a:chOff x="207" y="697"/>
            <a:chExt cx="5361" cy="3563"/>
          </a:xfrm>
        </p:grpSpPr>
        <p:sp>
          <p:nvSpPr>
            <p:cNvPr id="93188" name="Oval 4"/>
            <p:cNvSpPr>
              <a:spLocks noChangeArrowheads="1"/>
            </p:cNvSpPr>
            <p:nvPr/>
          </p:nvSpPr>
          <p:spPr bwMode="auto">
            <a:xfrm>
              <a:off x="1632" y="1344"/>
              <a:ext cx="2544" cy="2496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3189" name="Group 5"/>
            <p:cNvGrpSpPr>
              <a:grpSpLocks/>
            </p:cNvGrpSpPr>
            <p:nvPr/>
          </p:nvGrpSpPr>
          <p:grpSpPr bwMode="auto">
            <a:xfrm>
              <a:off x="2256" y="1968"/>
              <a:ext cx="1296" cy="1344"/>
              <a:chOff x="2016" y="1920"/>
              <a:chExt cx="1680" cy="1680"/>
            </a:xfrm>
          </p:grpSpPr>
          <p:sp>
            <p:nvSpPr>
              <p:cNvPr id="93190" name="Oval 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191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3192" name="Text Box 8"/>
            <p:cNvSpPr txBox="1">
              <a:spLocks noChangeArrowheads="1"/>
            </p:cNvSpPr>
            <p:nvPr/>
          </p:nvSpPr>
          <p:spPr bwMode="gray">
            <a:xfrm>
              <a:off x="2533" y="2496"/>
              <a:ext cx="7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ru-RU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Moodle</a:t>
              </a:r>
              <a:endParaRPr lang="en-US" alt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93193" name="Group 9"/>
            <p:cNvGrpSpPr>
              <a:grpSpLocks/>
            </p:cNvGrpSpPr>
            <p:nvPr/>
          </p:nvGrpSpPr>
          <p:grpSpPr bwMode="auto">
            <a:xfrm>
              <a:off x="2640" y="1104"/>
              <a:ext cx="432" cy="415"/>
              <a:chOff x="2640" y="1088"/>
              <a:chExt cx="432" cy="415"/>
            </a:xfrm>
          </p:grpSpPr>
          <p:grpSp>
            <p:nvGrpSpPr>
              <p:cNvPr id="93194" name="Group 10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93195" name="Oval 1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3196" name="Freeform 1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3197" name="Text Box 13"/>
              <p:cNvSpPr txBox="1">
                <a:spLocks noChangeArrowheads="1"/>
              </p:cNvSpPr>
              <p:nvPr/>
            </p:nvSpPr>
            <p:spPr bwMode="gray">
              <a:xfrm>
                <a:off x="2734" y="1152"/>
                <a:ext cx="26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 dirty="0" smtClean="0"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1</a:t>
                </a:r>
                <a:endParaRPr lang="en-US" altLang="ru-RU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93198" name="Group 14"/>
            <p:cNvGrpSpPr>
              <a:grpSpLocks/>
            </p:cNvGrpSpPr>
            <p:nvPr/>
          </p:nvGrpSpPr>
          <p:grpSpPr bwMode="auto">
            <a:xfrm>
              <a:off x="2236" y="3191"/>
              <a:ext cx="201" cy="176"/>
              <a:chOff x="2236" y="3191"/>
              <a:chExt cx="201" cy="176"/>
            </a:xfrm>
          </p:grpSpPr>
          <p:sp>
            <p:nvSpPr>
              <p:cNvPr id="93199" name="Oval 15"/>
              <p:cNvSpPr>
                <a:spLocks noChangeArrowheads="1"/>
              </p:cNvSpPr>
              <p:nvPr/>
            </p:nvSpPr>
            <p:spPr bwMode="gray">
              <a:xfrm rot="18227093">
                <a:off x="2239" y="3282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200" name="Oval 16"/>
              <p:cNvSpPr>
                <a:spLocks noChangeArrowheads="1"/>
              </p:cNvSpPr>
              <p:nvPr/>
            </p:nvSpPr>
            <p:spPr bwMode="gray">
              <a:xfrm rot="18227093">
                <a:off x="2353" y="3188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3201" name="Group 17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1824" y="3357"/>
              <a:chExt cx="432" cy="432"/>
            </a:xfrm>
          </p:grpSpPr>
          <p:grpSp>
            <p:nvGrpSpPr>
              <p:cNvPr id="93202" name="Group 18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93203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3204" name="Freeform 2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3205" name="Text Box 21"/>
              <p:cNvSpPr txBox="1">
                <a:spLocks noChangeArrowheads="1"/>
              </p:cNvSpPr>
              <p:nvPr/>
            </p:nvSpPr>
            <p:spPr bwMode="gray">
              <a:xfrm>
                <a:off x="1907" y="3438"/>
                <a:ext cx="2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 dirty="0" smtClean="0"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4</a:t>
                </a:r>
                <a:endParaRPr lang="en-US" altLang="ru-RU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93206" name="Group 2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3938" y="1968"/>
              <a:chExt cx="430" cy="437"/>
            </a:xfrm>
          </p:grpSpPr>
          <p:grpSp>
            <p:nvGrpSpPr>
              <p:cNvPr id="93207" name="Group 23"/>
              <p:cNvGrpSpPr>
                <a:grpSpLocks/>
              </p:cNvGrpSpPr>
              <p:nvPr/>
            </p:nvGrpSpPr>
            <p:grpSpPr bwMode="auto">
              <a:xfrm>
                <a:off x="3938" y="1968"/>
                <a:ext cx="430" cy="437"/>
                <a:chOff x="2016" y="1920"/>
                <a:chExt cx="1680" cy="1680"/>
              </a:xfrm>
            </p:grpSpPr>
            <p:sp>
              <p:nvSpPr>
                <p:cNvPr id="93208" name="Oval 24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57647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3209" name="Freeform 2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3210" name="Text Box 26"/>
              <p:cNvSpPr txBox="1">
                <a:spLocks noChangeArrowheads="1"/>
              </p:cNvSpPr>
              <p:nvPr/>
            </p:nvSpPr>
            <p:spPr bwMode="gray">
              <a:xfrm>
                <a:off x="4020" y="202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 dirty="0" smtClean="0"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2</a:t>
                </a:r>
                <a:endParaRPr lang="en-US" altLang="ru-RU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93211" name="Group 27"/>
            <p:cNvGrpSpPr>
              <a:grpSpLocks/>
            </p:cNvGrpSpPr>
            <p:nvPr/>
          </p:nvGrpSpPr>
          <p:grpSpPr bwMode="auto">
            <a:xfrm>
              <a:off x="3552" y="3360"/>
              <a:ext cx="412" cy="392"/>
              <a:chOff x="3552" y="3339"/>
              <a:chExt cx="412" cy="392"/>
            </a:xfrm>
          </p:grpSpPr>
          <p:grpSp>
            <p:nvGrpSpPr>
              <p:cNvPr id="93212" name="Group 28"/>
              <p:cNvGrpSpPr>
                <a:grpSpLocks/>
              </p:cNvGrpSpPr>
              <p:nvPr/>
            </p:nvGrpSpPr>
            <p:grpSpPr bwMode="auto">
              <a:xfrm>
                <a:off x="3552" y="3339"/>
                <a:ext cx="412" cy="392"/>
                <a:chOff x="2016" y="1920"/>
                <a:chExt cx="1680" cy="1680"/>
              </a:xfrm>
            </p:grpSpPr>
            <p:sp>
              <p:nvSpPr>
                <p:cNvPr id="93213" name="Oval 2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3214" name="Freeform 3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3215" name="Text Box 31"/>
              <p:cNvSpPr txBox="1">
                <a:spLocks noChangeArrowheads="1"/>
              </p:cNvSpPr>
              <p:nvPr/>
            </p:nvSpPr>
            <p:spPr bwMode="gray">
              <a:xfrm>
                <a:off x="3651" y="3360"/>
                <a:ext cx="2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 dirty="0" smtClean="0"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3</a:t>
                </a:r>
                <a:endParaRPr lang="en-US" altLang="ru-RU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93216" name="Group 32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1488" y="1968"/>
              <a:chExt cx="432" cy="432"/>
            </a:xfrm>
          </p:grpSpPr>
          <p:grpSp>
            <p:nvGrpSpPr>
              <p:cNvPr id="93217" name="Group 33"/>
              <p:cNvGrpSpPr>
                <a:grpSpLocks/>
              </p:cNvGrpSpPr>
              <p:nvPr/>
            </p:nvGrpSpPr>
            <p:grpSpPr bwMode="auto">
              <a:xfrm>
                <a:off x="1488" y="1968"/>
                <a:ext cx="432" cy="432"/>
                <a:chOff x="2016" y="1920"/>
                <a:chExt cx="1680" cy="1680"/>
              </a:xfrm>
            </p:grpSpPr>
            <p:sp>
              <p:nvSpPr>
                <p:cNvPr id="93218" name="Oval 34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3219" name="Freeform 3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3220" name="Text Box 36"/>
              <p:cNvSpPr txBox="1">
                <a:spLocks noChangeArrowheads="1"/>
              </p:cNvSpPr>
              <p:nvPr/>
            </p:nvSpPr>
            <p:spPr bwMode="gray">
              <a:xfrm>
                <a:off x="1585" y="2016"/>
                <a:ext cx="2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 dirty="0" smtClean="0">
                    <a:solidFill>
                      <a:schemeClr val="accent4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5</a:t>
                </a:r>
                <a:endParaRPr lang="en-US" altLang="ru-RU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sp>
          <p:nvSpPr>
            <p:cNvPr id="93221" name="Oval 37"/>
            <p:cNvSpPr>
              <a:spLocks noChangeArrowheads="1"/>
            </p:cNvSpPr>
            <p:nvPr/>
          </p:nvSpPr>
          <p:spPr bwMode="gray">
            <a:xfrm rot="18227093">
              <a:off x="3507" y="3261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222" name="Oval 38"/>
            <p:cNvSpPr>
              <a:spLocks noChangeArrowheads="1"/>
            </p:cNvSpPr>
            <p:nvPr/>
          </p:nvSpPr>
          <p:spPr bwMode="gray">
            <a:xfrm rot="18227093">
              <a:off x="3411" y="3165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3223" name="Group 39"/>
            <p:cNvGrpSpPr>
              <a:grpSpLocks/>
            </p:cNvGrpSpPr>
            <p:nvPr/>
          </p:nvGrpSpPr>
          <p:grpSpPr bwMode="auto">
            <a:xfrm>
              <a:off x="1968" y="2256"/>
              <a:ext cx="231" cy="130"/>
              <a:chOff x="2016" y="2304"/>
              <a:chExt cx="231" cy="130"/>
            </a:xfrm>
          </p:grpSpPr>
          <p:sp>
            <p:nvSpPr>
              <p:cNvPr id="93224" name="Oval 40"/>
              <p:cNvSpPr>
                <a:spLocks noChangeArrowheads="1"/>
              </p:cNvSpPr>
              <p:nvPr/>
            </p:nvSpPr>
            <p:spPr bwMode="gray">
              <a:xfrm rot="18227093">
                <a:off x="2019" y="2301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764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225" name="Oval 41"/>
              <p:cNvSpPr>
                <a:spLocks noChangeArrowheads="1"/>
              </p:cNvSpPr>
              <p:nvPr/>
            </p:nvSpPr>
            <p:spPr bwMode="gray">
              <a:xfrm rot="18227093">
                <a:off x="2163" y="234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3226" name="Group 42"/>
            <p:cNvGrpSpPr>
              <a:grpSpLocks/>
            </p:cNvGrpSpPr>
            <p:nvPr/>
          </p:nvGrpSpPr>
          <p:grpSpPr bwMode="auto">
            <a:xfrm>
              <a:off x="2832" y="1612"/>
              <a:ext cx="87" cy="260"/>
              <a:chOff x="2832" y="1612"/>
              <a:chExt cx="87" cy="260"/>
            </a:xfrm>
          </p:grpSpPr>
          <p:sp>
            <p:nvSpPr>
              <p:cNvPr id="93227" name="Oval 43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549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228" name="Oval 44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3229" name="Oval 45"/>
            <p:cNvSpPr>
              <a:spLocks noChangeArrowheads="1"/>
            </p:cNvSpPr>
            <p:nvPr/>
          </p:nvSpPr>
          <p:spPr bwMode="gray">
            <a:xfrm rot="18227093">
              <a:off x="3759" y="2271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7568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230" name="Oval 46"/>
            <p:cNvSpPr>
              <a:spLocks noChangeArrowheads="1"/>
            </p:cNvSpPr>
            <p:nvPr/>
          </p:nvSpPr>
          <p:spPr bwMode="gray">
            <a:xfrm rot="18227093">
              <a:off x="3603" y="2349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7568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231" name="Text Box 47"/>
            <p:cNvSpPr txBox="1">
              <a:spLocks noChangeArrowheads="1"/>
            </p:cNvSpPr>
            <p:nvPr/>
          </p:nvSpPr>
          <p:spPr bwMode="auto">
            <a:xfrm>
              <a:off x="207" y="1780"/>
              <a:ext cx="1330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altLang="ru-RU" b="1" dirty="0" smtClean="0">
                  <a:solidFill>
                    <a:schemeClr val="tx2"/>
                  </a:solidFill>
                </a:rPr>
                <a:t>Підтримуються різні структури курсів</a:t>
              </a:r>
              <a:endParaRPr lang="en-US" altLang="ru-RU" b="1" dirty="0">
                <a:solidFill>
                  <a:schemeClr val="tx2"/>
                </a:solidFill>
              </a:endParaRPr>
            </a:p>
          </p:txBody>
        </p:sp>
        <p:sp>
          <p:nvSpPr>
            <p:cNvPr id="93232" name="Text Box 48"/>
            <p:cNvSpPr txBox="1">
              <a:spLocks noChangeArrowheads="1"/>
            </p:cNvSpPr>
            <p:nvPr/>
          </p:nvSpPr>
          <p:spPr bwMode="auto">
            <a:xfrm>
              <a:off x="1929" y="697"/>
              <a:ext cx="211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altLang="ru-RU" b="1" dirty="0" smtClean="0">
                  <a:solidFill>
                    <a:schemeClr val="tx2"/>
                  </a:solidFill>
                </a:rPr>
                <a:t>Має простий і ефективний </a:t>
              </a:r>
              <a:r>
                <a:rPr lang="uk-UA" altLang="ru-RU" b="1" dirty="0" err="1" smtClean="0">
                  <a:solidFill>
                    <a:schemeClr val="tx2"/>
                  </a:solidFill>
                </a:rPr>
                <a:t>веб-інтерфейс</a:t>
              </a:r>
              <a:endParaRPr lang="en-US" altLang="ru-RU" b="1" dirty="0">
                <a:solidFill>
                  <a:schemeClr val="tx2"/>
                </a:solidFill>
              </a:endParaRPr>
            </a:p>
          </p:txBody>
        </p:sp>
        <p:sp>
          <p:nvSpPr>
            <p:cNvPr id="93233" name="Text Box 49"/>
            <p:cNvSpPr txBox="1">
              <a:spLocks noChangeArrowheads="1"/>
            </p:cNvSpPr>
            <p:nvPr/>
          </p:nvSpPr>
          <p:spPr bwMode="auto">
            <a:xfrm>
              <a:off x="4368" y="1641"/>
              <a:ext cx="1200" cy="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uk-UA" altLang="ru-RU" b="1" dirty="0" smtClean="0">
                  <a:solidFill>
                    <a:schemeClr val="tx2"/>
                  </a:solidFill>
                </a:rPr>
                <a:t>Дизайн має модульну структуру і легко </a:t>
              </a:r>
              <a:r>
                <a:rPr lang="uk-UA" altLang="ru-RU" b="1" dirty="0" err="1" smtClean="0">
                  <a:solidFill>
                    <a:schemeClr val="tx2"/>
                  </a:solidFill>
                </a:rPr>
                <a:t>модіфікується</a:t>
              </a:r>
              <a:endParaRPr lang="en-US" altLang="ru-RU" b="1" dirty="0">
                <a:solidFill>
                  <a:schemeClr val="tx2"/>
                </a:solidFill>
              </a:endParaRPr>
            </a:p>
          </p:txBody>
        </p:sp>
        <p:sp>
          <p:nvSpPr>
            <p:cNvPr id="93234" name="Text Box 50"/>
            <p:cNvSpPr txBox="1">
              <a:spLocks noChangeArrowheads="1"/>
            </p:cNvSpPr>
            <p:nvPr/>
          </p:nvSpPr>
          <p:spPr bwMode="auto">
            <a:xfrm>
              <a:off x="212" y="3258"/>
              <a:ext cx="1521" cy="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altLang="ru-RU" b="1" dirty="0" smtClean="0">
                  <a:solidFill>
                    <a:schemeClr val="tx2"/>
                  </a:solidFill>
                </a:rPr>
                <a:t>Кожен курс може бути додатково захищений за допомогою кодового слова</a:t>
              </a:r>
              <a:endParaRPr lang="en-US" altLang="ru-RU" b="1" dirty="0">
                <a:solidFill>
                  <a:schemeClr val="tx2"/>
                </a:solidFill>
              </a:endParaRPr>
            </a:p>
          </p:txBody>
        </p:sp>
        <p:sp>
          <p:nvSpPr>
            <p:cNvPr id="93235" name="Text Box 51"/>
            <p:cNvSpPr txBox="1">
              <a:spLocks noChangeArrowheads="1"/>
            </p:cNvSpPr>
            <p:nvPr/>
          </p:nvSpPr>
          <p:spPr bwMode="auto">
            <a:xfrm>
              <a:off x="3984" y="3504"/>
              <a:ext cx="1391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uk-UA" altLang="ru-RU" b="1" dirty="0" smtClean="0">
                  <a:solidFill>
                    <a:schemeClr val="tx2"/>
                  </a:solidFill>
                </a:rPr>
                <a:t>Багатий набір модулів – складових для курсів</a:t>
              </a:r>
              <a:endParaRPr lang="en-US" altLang="ru-RU" b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2" name="Picture 4" descr="http://i031.radikal.ru/1212/dd/ea8568fc858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345" y="3013592"/>
            <a:ext cx="2250662" cy="168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420489" y="1420190"/>
            <a:ext cx="5822776" cy="4896544"/>
            <a:chOff x="1771650" y="1774825"/>
            <a:chExt cx="5162550" cy="4016375"/>
          </a:xfrm>
        </p:grpSpPr>
        <p:sp>
          <p:nvSpPr>
            <p:cNvPr id="23554" name="Rectangle 2"/>
            <p:cNvSpPr>
              <a:spLocks noChangeArrowheads="1"/>
            </p:cNvSpPr>
            <p:nvPr/>
          </p:nvSpPr>
          <p:spPr bwMode="gray">
            <a:xfrm>
              <a:off x="1905000" y="1905000"/>
              <a:ext cx="1943100" cy="124777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100000">
                  <a:schemeClr val="folHlink">
                    <a:alpha val="5000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23555" name="Rectangle 3"/>
            <p:cNvSpPr>
              <a:spLocks noChangeArrowheads="1"/>
            </p:cNvSpPr>
            <p:nvPr/>
          </p:nvSpPr>
          <p:spPr bwMode="gray">
            <a:xfrm>
              <a:off x="1771650" y="4419600"/>
              <a:ext cx="2071688" cy="1295400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0"/>
                  </a:schemeClr>
                </a:gs>
                <a:gs pos="100000">
                  <a:schemeClr val="hlink">
                    <a:alpha val="5000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56" name="Rectangle 4"/>
            <p:cNvSpPr>
              <a:spLocks noChangeArrowheads="1"/>
            </p:cNvSpPr>
            <p:nvPr/>
          </p:nvSpPr>
          <p:spPr bwMode="gray">
            <a:xfrm>
              <a:off x="5238750" y="4392613"/>
              <a:ext cx="1695450" cy="1322387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57" name="Rectangle 5"/>
            <p:cNvSpPr>
              <a:spLocks noChangeArrowheads="1"/>
            </p:cNvSpPr>
            <p:nvPr/>
          </p:nvSpPr>
          <p:spPr bwMode="gray">
            <a:xfrm>
              <a:off x="5211763" y="1905000"/>
              <a:ext cx="1722437" cy="121920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3558" name="Group 6"/>
            <p:cNvGrpSpPr>
              <a:grpSpLocks/>
            </p:cNvGrpSpPr>
            <p:nvPr/>
          </p:nvGrpSpPr>
          <p:grpSpPr bwMode="auto">
            <a:xfrm>
              <a:off x="3840163" y="1774825"/>
              <a:ext cx="1362075" cy="1322388"/>
              <a:chOff x="4320" y="1152"/>
              <a:chExt cx="414" cy="402"/>
            </a:xfrm>
          </p:grpSpPr>
          <p:sp>
            <p:nvSpPr>
              <p:cNvPr id="23559" name="AutoShape 7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560" name="Freeform 8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48627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561" name="Group 9"/>
            <p:cNvGrpSpPr>
              <a:grpSpLocks/>
            </p:cNvGrpSpPr>
            <p:nvPr/>
          </p:nvGrpSpPr>
          <p:grpSpPr bwMode="auto">
            <a:xfrm>
              <a:off x="5211763" y="3074186"/>
              <a:ext cx="1362075" cy="1322387"/>
              <a:chOff x="4320" y="1145"/>
              <a:chExt cx="414" cy="402"/>
            </a:xfrm>
          </p:grpSpPr>
          <p:sp>
            <p:nvSpPr>
              <p:cNvPr id="23562" name="AutoShape 10"/>
              <p:cNvSpPr>
                <a:spLocks noChangeArrowheads="1"/>
              </p:cNvSpPr>
              <p:nvPr/>
            </p:nvSpPr>
            <p:spPr bwMode="gray">
              <a:xfrm>
                <a:off x="4320" y="1145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563" name="Freeform 11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48627"/>
                      <a:invGamma/>
                    </a:schemeClr>
                  </a:gs>
                  <a:gs pos="5000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564" name="Group 12"/>
            <p:cNvGrpSpPr>
              <a:grpSpLocks/>
            </p:cNvGrpSpPr>
            <p:nvPr/>
          </p:nvGrpSpPr>
          <p:grpSpPr bwMode="auto">
            <a:xfrm>
              <a:off x="3840163" y="4440238"/>
              <a:ext cx="1362075" cy="1350962"/>
              <a:chOff x="4320" y="1152"/>
              <a:chExt cx="414" cy="402"/>
            </a:xfrm>
          </p:grpSpPr>
          <p:sp>
            <p:nvSpPr>
              <p:cNvPr id="23565" name="AutoShape 13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566" name="Freeform 14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8627"/>
                      <a:invGamma/>
                    </a:schemeClr>
                  </a:gs>
                  <a:gs pos="5000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567" name="Group 15"/>
            <p:cNvGrpSpPr>
              <a:grpSpLocks/>
            </p:cNvGrpSpPr>
            <p:nvPr/>
          </p:nvGrpSpPr>
          <p:grpSpPr bwMode="auto">
            <a:xfrm>
              <a:off x="2478088" y="3073843"/>
              <a:ext cx="1362075" cy="1322387"/>
              <a:chOff x="4320" y="1142"/>
              <a:chExt cx="414" cy="402"/>
            </a:xfrm>
          </p:grpSpPr>
          <p:sp>
            <p:nvSpPr>
              <p:cNvPr id="23568" name="AutoShape 16"/>
              <p:cNvSpPr>
                <a:spLocks noChangeArrowheads="1"/>
              </p:cNvSpPr>
              <p:nvPr/>
            </p:nvSpPr>
            <p:spPr bwMode="gray">
              <a:xfrm>
                <a:off x="4320" y="114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569" name="Freeform 17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48627"/>
                      <a:invGamma/>
                    </a:schemeClr>
                  </a:gs>
                  <a:gs pos="5000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574" name="Rectangle 22"/>
            <p:cNvSpPr>
              <a:spLocks noChangeArrowheads="1"/>
            </p:cNvSpPr>
            <p:nvPr/>
          </p:nvSpPr>
          <p:spPr bwMode="white">
            <a:xfrm>
              <a:off x="3924300" y="2276475"/>
              <a:ext cx="163785" cy="302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ru-RU" b="1" dirty="0">
                <a:solidFill>
                  <a:srgbClr val="FEFEFE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3575" name="Rectangle 23"/>
            <p:cNvSpPr>
              <a:spLocks noChangeArrowheads="1"/>
            </p:cNvSpPr>
            <p:nvPr/>
          </p:nvSpPr>
          <p:spPr bwMode="white">
            <a:xfrm>
              <a:off x="3914775" y="4954588"/>
              <a:ext cx="163785" cy="302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ru-RU" b="1" dirty="0">
                <a:solidFill>
                  <a:srgbClr val="FEFEFE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white">
            <a:xfrm>
              <a:off x="5302250" y="3589338"/>
              <a:ext cx="163785" cy="302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ru-RU" b="1" dirty="0">
                <a:solidFill>
                  <a:srgbClr val="FEFEFE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3578" name="Rectangle 26"/>
            <p:cNvSpPr>
              <a:spLocks noChangeArrowheads="1"/>
            </p:cNvSpPr>
            <p:nvPr/>
          </p:nvSpPr>
          <p:spPr bwMode="auto">
            <a:xfrm>
              <a:off x="3832225" y="3486150"/>
              <a:ext cx="1371600" cy="302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ru-RU" b="1" dirty="0">
                <a:solidFill>
                  <a:srgbClr val="CC0000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3330" y="1323605"/>
            <a:ext cx="38166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080808"/>
                </a:solidFill>
              </a:rPr>
              <a:t>Майже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всі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тексти</a:t>
            </a:r>
            <a:r>
              <a:rPr lang="ru-RU" dirty="0">
                <a:solidFill>
                  <a:srgbClr val="080808"/>
                </a:solidFill>
              </a:rPr>
              <a:t>, </a:t>
            </a:r>
            <a:r>
              <a:rPr lang="ru-RU" dirty="0" err="1">
                <a:solidFill>
                  <a:srgbClr val="080808"/>
                </a:solidFill>
              </a:rPr>
              <a:t>що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набираються</a:t>
            </a:r>
            <a:r>
              <a:rPr lang="ru-RU" dirty="0">
                <a:solidFill>
                  <a:srgbClr val="080808"/>
                </a:solidFill>
              </a:rPr>
              <a:t> (</a:t>
            </a:r>
            <a:r>
              <a:rPr lang="ru-RU" dirty="0" err="1">
                <a:solidFill>
                  <a:srgbClr val="080808"/>
                </a:solidFill>
              </a:rPr>
              <a:t>ресурси</a:t>
            </a:r>
            <a:r>
              <a:rPr lang="ru-RU" dirty="0">
                <a:solidFill>
                  <a:srgbClr val="080808"/>
                </a:solidFill>
              </a:rPr>
              <a:t>, </a:t>
            </a:r>
            <a:r>
              <a:rPr lang="ru-RU" dirty="0" err="1">
                <a:solidFill>
                  <a:srgbClr val="080808"/>
                </a:solidFill>
              </a:rPr>
              <a:t>повідомлення</a:t>
            </a:r>
            <a:r>
              <a:rPr lang="ru-RU" dirty="0">
                <a:solidFill>
                  <a:srgbClr val="080808"/>
                </a:solidFill>
              </a:rPr>
              <a:t> в форум, записи в </a:t>
            </a:r>
            <a:r>
              <a:rPr lang="ru-RU" dirty="0" err="1">
                <a:solidFill>
                  <a:srgbClr val="080808"/>
                </a:solidFill>
              </a:rPr>
              <a:t>зошиті</a:t>
            </a:r>
            <a:r>
              <a:rPr lang="ru-RU" dirty="0">
                <a:solidFill>
                  <a:srgbClr val="080808"/>
                </a:solidFill>
              </a:rPr>
              <a:t> ... ) </a:t>
            </a:r>
            <a:r>
              <a:rPr lang="ru-RU" dirty="0" err="1">
                <a:solidFill>
                  <a:srgbClr val="080808"/>
                </a:solidFill>
              </a:rPr>
              <a:t>можуть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редагуватися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вбудованим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en-US" dirty="0">
                <a:solidFill>
                  <a:srgbClr val="080808"/>
                </a:solidFill>
              </a:rPr>
              <a:t>WYSIWYG </a:t>
            </a:r>
            <a:r>
              <a:rPr lang="en-US" dirty="0" err="1">
                <a:solidFill>
                  <a:srgbClr val="080808"/>
                </a:solidFill>
              </a:rPr>
              <a:t>RichText</a:t>
            </a:r>
            <a:r>
              <a:rPr lang="ru-RU" dirty="0">
                <a:solidFill>
                  <a:srgbClr val="080808"/>
                </a:solidFill>
              </a:rPr>
              <a:t> - редактором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81355" y="1458429"/>
            <a:ext cx="35391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080808"/>
                </a:solidFill>
              </a:rPr>
              <a:t>Всі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оцінки</a:t>
            </a:r>
            <a:r>
              <a:rPr lang="ru-RU" dirty="0">
                <a:solidFill>
                  <a:srgbClr val="080808"/>
                </a:solidFill>
              </a:rPr>
              <a:t> (з </a:t>
            </a:r>
            <a:r>
              <a:rPr lang="ru-RU" dirty="0" err="1">
                <a:solidFill>
                  <a:srgbClr val="080808"/>
                </a:solidFill>
              </a:rPr>
              <a:t>Форумів</a:t>
            </a:r>
            <a:r>
              <a:rPr lang="ru-RU" dirty="0">
                <a:solidFill>
                  <a:srgbClr val="080808"/>
                </a:solidFill>
              </a:rPr>
              <a:t>, </a:t>
            </a:r>
            <a:r>
              <a:rPr lang="ru-RU" dirty="0" err="1">
                <a:solidFill>
                  <a:srgbClr val="080808"/>
                </a:solidFill>
              </a:rPr>
              <a:t>Робочих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зошитів</a:t>
            </a:r>
            <a:r>
              <a:rPr lang="ru-RU" dirty="0">
                <a:solidFill>
                  <a:srgbClr val="080808"/>
                </a:solidFill>
              </a:rPr>
              <a:t>, </a:t>
            </a:r>
            <a:r>
              <a:rPr lang="ru-RU" dirty="0" err="1">
                <a:solidFill>
                  <a:srgbClr val="080808"/>
                </a:solidFill>
              </a:rPr>
              <a:t>Тестів</a:t>
            </a:r>
            <a:r>
              <a:rPr lang="ru-RU" dirty="0">
                <a:solidFill>
                  <a:srgbClr val="080808"/>
                </a:solidFill>
              </a:rPr>
              <a:t> і </a:t>
            </a:r>
            <a:r>
              <a:rPr lang="ru-RU" dirty="0" err="1">
                <a:solidFill>
                  <a:srgbClr val="080808"/>
                </a:solidFill>
              </a:rPr>
              <a:t>Завдань</a:t>
            </a:r>
            <a:r>
              <a:rPr lang="ru-RU" dirty="0">
                <a:solidFill>
                  <a:srgbClr val="080808"/>
                </a:solidFill>
              </a:rPr>
              <a:t>) </a:t>
            </a:r>
            <a:r>
              <a:rPr lang="ru-RU" dirty="0" err="1">
                <a:solidFill>
                  <a:srgbClr val="080808"/>
                </a:solidFill>
              </a:rPr>
              <a:t>можуть</a:t>
            </a:r>
            <a:r>
              <a:rPr lang="ru-RU" dirty="0">
                <a:solidFill>
                  <a:srgbClr val="080808"/>
                </a:solidFill>
              </a:rPr>
              <a:t> бути </a:t>
            </a:r>
            <a:r>
              <a:rPr lang="ru-RU" dirty="0" err="1">
                <a:solidFill>
                  <a:srgbClr val="080808"/>
                </a:solidFill>
              </a:rPr>
              <a:t>зібрані</a:t>
            </a:r>
            <a:r>
              <a:rPr lang="ru-RU" dirty="0">
                <a:solidFill>
                  <a:srgbClr val="080808"/>
                </a:solidFill>
              </a:rPr>
              <a:t> на </a:t>
            </a:r>
            <a:r>
              <a:rPr lang="ru-RU" dirty="0" err="1">
                <a:solidFill>
                  <a:srgbClr val="080808"/>
                </a:solidFill>
              </a:rPr>
              <a:t>одній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сторінці</a:t>
            </a:r>
            <a:r>
              <a:rPr lang="ru-RU" dirty="0">
                <a:solidFill>
                  <a:srgbClr val="080808"/>
                </a:solidFill>
              </a:rPr>
              <a:t> (</a:t>
            </a:r>
            <a:r>
              <a:rPr lang="ru-RU" dirty="0" err="1">
                <a:solidFill>
                  <a:srgbClr val="080808"/>
                </a:solidFill>
              </a:rPr>
              <a:t>або</a:t>
            </a:r>
            <a:r>
              <a:rPr lang="ru-RU" dirty="0">
                <a:solidFill>
                  <a:srgbClr val="080808"/>
                </a:solidFill>
              </a:rPr>
              <a:t> у </a:t>
            </a:r>
            <a:r>
              <a:rPr lang="ru-RU" dirty="0" err="1">
                <a:solidFill>
                  <a:srgbClr val="080808"/>
                </a:solidFill>
              </a:rPr>
              <a:t>вигляді</a:t>
            </a:r>
            <a:r>
              <a:rPr lang="ru-RU" dirty="0">
                <a:solidFill>
                  <a:srgbClr val="080808"/>
                </a:solidFill>
              </a:rPr>
              <a:t> файлу)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634" y="4623489"/>
            <a:ext cx="35289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080808"/>
                </a:solidFill>
              </a:rPr>
              <a:t>Доступний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повний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звіт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щодо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входження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користувача</a:t>
            </a:r>
            <a:r>
              <a:rPr lang="ru-RU" dirty="0">
                <a:solidFill>
                  <a:srgbClr val="080808"/>
                </a:solidFill>
              </a:rPr>
              <a:t> в систему і роботу, з </a:t>
            </a:r>
            <a:r>
              <a:rPr lang="ru-RU" dirty="0" err="1">
                <a:solidFill>
                  <a:srgbClr val="080808"/>
                </a:solidFill>
              </a:rPr>
              <a:t>графіками</a:t>
            </a:r>
            <a:r>
              <a:rPr lang="ru-RU" dirty="0">
                <a:solidFill>
                  <a:srgbClr val="080808"/>
                </a:solidFill>
              </a:rPr>
              <a:t> і деталями </a:t>
            </a:r>
            <a:r>
              <a:rPr lang="ru-RU" dirty="0" err="1">
                <a:solidFill>
                  <a:srgbClr val="080808"/>
                </a:solidFill>
              </a:rPr>
              <a:t>роботи</a:t>
            </a:r>
            <a:r>
              <a:rPr lang="ru-RU" dirty="0">
                <a:solidFill>
                  <a:srgbClr val="080808"/>
                </a:solidFill>
              </a:rPr>
              <a:t> над </a:t>
            </a:r>
            <a:r>
              <a:rPr lang="ru-RU" dirty="0" err="1">
                <a:solidFill>
                  <a:srgbClr val="080808"/>
                </a:solidFill>
              </a:rPr>
              <a:t>різними</a:t>
            </a:r>
            <a:r>
              <a:rPr lang="ru-RU" dirty="0">
                <a:solidFill>
                  <a:srgbClr val="080808"/>
                </a:solidFill>
              </a:rPr>
              <a:t> модулями (</a:t>
            </a:r>
            <a:r>
              <a:rPr lang="ru-RU" dirty="0" err="1">
                <a:solidFill>
                  <a:srgbClr val="080808"/>
                </a:solidFill>
              </a:rPr>
              <a:t>останній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вхід</a:t>
            </a:r>
            <a:r>
              <a:rPr lang="ru-RU" dirty="0">
                <a:solidFill>
                  <a:srgbClr val="080808"/>
                </a:solidFill>
              </a:rPr>
              <a:t>, </a:t>
            </a:r>
            <a:r>
              <a:rPr lang="ru-RU" dirty="0" err="1">
                <a:solidFill>
                  <a:srgbClr val="080808"/>
                </a:solidFill>
              </a:rPr>
              <a:t>кількість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 smtClean="0">
                <a:solidFill>
                  <a:srgbClr val="080808"/>
                </a:solidFill>
              </a:rPr>
              <a:t>прочитаних</a:t>
            </a:r>
            <a:r>
              <a:rPr lang="ru-RU" dirty="0" smtClean="0">
                <a:solidFill>
                  <a:srgbClr val="080808"/>
                </a:solidFill>
              </a:rPr>
              <a:t> </a:t>
            </a:r>
            <a:r>
              <a:rPr lang="ru-RU" dirty="0" err="1" smtClean="0">
                <a:solidFill>
                  <a:srgbClr val="080808"/>
                </a:solidFill>
              </a:rPr>
              <a:t>повідомлень</a:t>
            </a:r>
            <a:r>
              <a:rPr lang="ru-RU" dirty="0" smtClean="0">
                <a:solidFill>
                  <a:srgbClr val="080808"/>
                </a:solidFill>
              </a:rPr>
              <a:t> </a:t>
            </a:r>
            <a:r>
              <a:rPr lang="ru-RU" dirty="0" err="1" smtClean="0">
                <a:solidFill>
                  <a:srgbClr val="080808"/>
                </a:solidFill>
              </a:rPr>
              <a:t>тощо</a:t>
            </a:r>
            <a:r>
              <a:rPr lang="ru-RU" smtClean="0">
                <a:solidFill>
                  <a:srgbClr val="080808"/>
                </a:solidFill>
              </a:rPr>
              <a:t>) </a:t>
            </a:r>
            <a:endParaRPr lang="ru-RU" dirty="0">
              <a:solidFill>
                <a:srgbClr val="080808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55370" y="4912742"/>
            <a:ext cx="3375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080808"/>
                </a:solidFill>
              </a:rPr>
              <a:t>Можливе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налаштування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en-US" dirty="0">
                <a:solidFill>
                  <a:srgbClr val="080808"/>
                </a:solidFill>
              </a:rPr>
              <a:t>E</a:t>
            </a:r>
            <a:r>
              <a:rPr lang="ru-RU" dirty="0">
                <a:solidFill>
                  <a:srgbClr val="080808"/>
                </a:solidFill>
              </a:rPr>
              <a:t>-</a:t>
            </a:r>
            <a:r>
              <a:rPr lang="en-US" dirty="0">
                <a:solidFill>
                  <a:srgbClr val="080808"/>
                </a:solidFill>
              </a:rPr>
              <a:t>mail</a:t>
            </a:r>
            <a:r>
              <a:rPr lang="ru-RU" dirty="0">
                <a:solidFill>
                  <a:srgbClr val="080808"/>
                </a:solidFill>
              </a:rPr>
              <a:t> - </a:t>
            </a:r>
            <a:r>
              <a:rPr lang="ru-RU" dirty="0" err="1">
                <a:solidFill>
                  <a:srgbClr val="080808"/>
                </a:solidFill>
              </a:rPr>
              <a:t>розсилки</a:t>
            </a:r>
            <a:r>
              <a:rPr lang="ru-RU" dirty="0">
                <a:solidFill>
                  <a:srgbClr val="080808"/>
                </a:solidFill>
              </a:rPr>
              <a:t> новин, </a:t>
            </a:r>
            <a:r>
              <a:rPr lang="ru-RU" dirty="0" err="1">
                <a:solidFill>
                  <a:srgbClr val="080808"/>
                </a:solidFill>
              </a:rPr>
              <a:t>форумів</a:t>
            </a:r>
            <a:r>
              <a:rPr lang="ru-RU" dirty="0">
                <a:solidFill>
                  <a:srgbClr val="080808"/>
                </a:solidFill>
              </a:rPr>
              <a:t>, </a:t>
            </a:r>
            <a:r>
              <a:rPr lang="ru-RU" dirty="0" err="1">
                <a:solidFill>
                  <a:srgbClr val="080808"/>
                </a:solidFill>
              </a:rPr>
              <a:t>оцінок</a:t>
            </a:r>
            <a:r>
              <a:rPr lang="ru-RU" dirty="0">
                <a:solidFill>
                  <a:srgbClr val="080808"/>
                </a:solidFill>
              </a:rPr>
              <a:t> і </a:t>
            </a:r>
            <a:r>
              <a:rPr lang="ru-RU" dirty="0" err="1">
                <a:solidFill>
                  <a:srgbClr val="080808"/>
                </a:solidFill>
              </a:rPr>
              <a:t>коментарів</a:t>
            </a:r>
            <a:r>
              <a:rPr lang="ru-RU" dirty="0">
                <a:solidFill>
                  <a:srgbClr val="080808"/>
                </a:solidFill>
              </a:rPr>
              <a:t> </a:t>
            </a:r>
            <a:r>
              <a:rPr lang="ru-RU" dirty="0" err="1">
                <a:solidFill>
                  <a:srgbClr val="080808"/>
                </a:solidFill>
              </a:rPr>
              <a:t>викладачів</a:t>
            </a:r>
            <a:endParaRPr lang="ru-RU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3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Співпраця в системі </a:t>
            </a:r>
            <a:r>
              <a:rPr lang="en-US" dirty="0" smtClean="0">
                <a:solidFill>
                  <a:schemeClr val="bg1"/>
                </a:solidFill>
              </a:rPr>
              <a:t>Moodle </a:t>
            </a:r>
            <a:endParaRPr lang="en-US" altLang="ru-RU" dirty="0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gray">
          <a:xfrm>
            <a:off x="539552" y="5245467"/>
            <a:ext cx="7848872" cy="1408112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79216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79216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99190" dir="2388334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969696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ru-RU" altLang="ru-RU">
              <a:cs typeface="Arial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gray">
          <a:xfrm>
            <a:off x="829556" y="5449092"/>
            <a:ext cx="7416824" cy="1000859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white">
          <a:xfrm>
            <a:off x="1186846" y="5534024"/>
            <a:ext cx="7014330" cy="64633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даних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модулів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надає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можливість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співпрацювати</a:t>
            </a:r>
            <a:r>
              <a:rPr lang="ru-RU" dirty="0" smtClean="0">
                <a:solidFill>
                  <a:schemeClr val="bg1"/>
                </a:solidFill>
              </a:rPr>
              <a:t> на </a:t>
            </a:r>
            <a:r>
              <a:rPr lang="ru-RU" dirty="0" err="1" smtClean="0">
                <a:solidFill>
                  <a:schemeClr val="bg1"/>
                </a:solidFill>
              </a:rPr>
              <a:t>рівнях</a:t>
            </a:r>
            <a:r>
              <a:rPr lang="ru-RU" dirty="0" smtClean="0">
                <a:solidFill>
                  <a:schemeClr val="bg1"/>
                </a:solidFill>
              </a:rPr>
              <a:t> «студент-студент» і «студент-</a:t>
            </a:r>
            <a:r>
              <a:rPr lang="ru-RU" dirty="0" err="1" smtClean="0">
                <a:solidFill>
                  <a:schemeClr val="bg1"/>
                </a:solidFill>
              </a:rPr>
              <a:t>викладач</a:t>
            </a:r>
            <a:r>
              <a:rPr lang="ru-RU" dirty="0" smtClean="0">
                <a:solidFill>
                  <a:schemeClr val="bg1"/>
                </a:solidFill>
              </a:rPr>
              <a:t>» </a:t>
            </a:r>
            <a:endParaRPr lang="en-US" altLang="ru-RU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331640" y="2378382"/>
            <a:ext cx="1538287" cy="2803525"/>
            <a:chOff x="1712913" y="1589088"/>
            <a:chExt cx="1538287" cy="2803525"/>
          </a:xfrm>
        </p:grpSpPr>
        <p:grpSp>
          <p:nvGrpSpPr>
            <p:cNvPr id="27688" name="Group 40"/>
            <p:cNvGrpSpPr>
              <a:grpSpLocks/>
            </p:cNvGrpSpPr>
            <p:nvPr/>
          </p:nvGrpSpPr>
          <p:grpSpPr bwMode="auto">
            <a:xfrm>
              <a:off x="1712913" y="1589088"/>
              <a:ext cx="1538287" cy="1516062"/>
              <a:chOff x="941" y="1053"/>
              <a:chExt cx="1036" cy="1021"/>
            </a:xfrm>
          </p:grpSpPr>
          <p:sp>
            <p:nvSpPr>
              <p:cNvPr id="27689" name="Oval 41"/>
              <p:cNvSpPr>
                <a:spLocks noChangeArrowheads="1"/>
              </p:cNvSpPr>
              <p:nvPr/>
            </p:nvSpPr>
            <p:spPr bwMode="gray">
              <a:xfrm>
                <a:off x="941" y="1053"/>
                <a:ext cx="1032" cy="1021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90" name="Oval 42"/>
              <p:cNvSpPr>
                <a:spLocks noChangeArrowheads="1"/>
              </p:cNvSpPr>
              <p:nvPr/>
            </p:nvSpPr>
            <p:spPr bwMode="gray">
              <a:xfrm>
                <a:off x="945" y="1053"/>
                <a:ext cx="1032" cy="1021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alpha val="32001"/>
                    </a:schemeClr>
                  </a:gs>
                  <a:gs pos="100000">
                    <a:schemeClr val="accent1">
                      <a:gamma/>
                      <a:shade val="0"/>
                      <a:invGamma/>
                      <a:alpha val="89999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91" name="Oval 43"/>
              <p:cNvSpPr>
                <a:spLocks noChangeArrowheads="1"/>
              </p:cNvSpPr>
              <p:nvPr/>
            </p:nvSpPr>
            <p:spPr bwMode="gray">
              <a:xfrm>
                <a:off x="1008" y="1119"/>
                <a:ext cx="898" cy="88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54118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92" name="Oval 44"/>
              <p:cNvSpPr>
                <a:spLocks noChangeArrowheads="1"/>
              </p:cNvSpPr>
              <p:nvPr/>
            </p:nvSpPr>
            <p:spPr bwMode="gray">
              <a:xfrm>
                <a:off x="1008" y="1119"/>
                <a:ext cx="897" cy="88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63529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93" name="Oval 45"/>
              <p:cNvSpPr>
                <a:spLocks noChangeArrowheads="1"/>
              </p:cNvSpPr>
              <p:nvPr/>
            </p:nvSpPr>
            <p:spPr bwMode="gray">
              <a:xfrm>
                <a:off x="1057" y="1164"/>
                <a:ext cx="807" cy="7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94" name="Oval 46"/>
              <p:cNvSpPr>
                <a:spLocks noChangeArrowheads="1"/>
              </p:cNvSpPr>
              <p:nvPr/>
            </p:nvSpPr>
            <p:spPr bwMode="gray">
              <a:xfrm>
                <a:off x="1070" y="1177"/>
                <a:ext cx="782" cy="77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7695" name="Oval 47"/>
              <p:cNvSpPr>
                <a:spLocks noChangeArrowheads="1"/>
              </p:cNvSpPr>
              <p:nvPr/>
            </p:nvSpPr>
            <p:spPr bwMode="gray">
              <a:xfrm>
                <a:off x="1080" y="1182"/>
                <a:ext cx="763" cy="7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7696" name="Oval 48"/>
              <p:cNvSpPr>
                <a:spLocks noChangeArrowheads="1"/>
              </p:cNvSpPr>
              <p:nvPr/>
            </p:nvSpPr>
            <p:spPr bwMode="gray">
              <a:xfrm>
                <a:off x="1088" y="1189"/>
                <a:ext cx="726" cy="70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7697" name="Oval 49"/>
              <p:cNvSpPr>
                <a:spLocks noChangeArrowheads="1"/>
              </p:cNvSpPr>
              <p:nvPr/>
            </p:nvSpPr>
            <p:spPr bwMode="gray">
              <a:xfrm>
                <a:off x="1130" y="1209"/>
                <a:ext cx="645" cy="572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27698" name="Line 50"/>
            <p:cNvSpPr>
              <a:spLocks noChangeShapeType="1"/>
            </p:cNvSpPr>
            <p:nvPr/>
          </p:nvSpPr>
          <p:spPr bwMode="ltGray">
            <a:xfrm>
              <a:off x="2444750" y="3125788"/>
              <a:ext cx="0" cy="1266825"/>
            </a:xfrm>
            <a:prstGeom prst="line">
              <a:avLst/>
            </a:prstGeom>
            <a:noFill/>
            <a:ln w="57150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>
              <a:outerShdw dist="56796" dir="3806097" algn="ctr" rotWithShape="0">
                <a:srgbClr val="B2B2B2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27702" name="Text Box 54"/>
            <p:cNvSpPr txBox="1">
              <a:spLocks noChangeArrowheads="1"/>
            </p:cNvSpPr>
            <p:nvPr/>
          </p:nvSpPr>
          <p:spPr bwMode="auto">
            <a:xfrm>
              <a:off x="1874292" y="2227828"/>
              <a:ext cx="1270000" cy="24006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uk-UA" altLang="ru-RU" sz="1600" b="1" dirty="0" smtClean="0">
                  <a:solidFill>
                    <a:srgbClr val="333333"/>
                  </a:solidFill>
                  <a:cs typeface="Arial" charset="0"/>
                </a:rPr>
                <a:t>Глосарій </a:t>
              </a:r>
              <a:endParaRPr lang="en-US" altLang="ru-RU" sz="1600" b="1" dirty="0">
                <a:solidFill>
                  <a:srgbClr val="333333"/>
                </a:solidFill>
                <a:cs typeface="Arial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601966" y="3241776"/>
            <a:ext cx="1506538" cy="1978025"/>
            <a:chOff x="3317875" y="2443163"/>
            <a:chExt cx="1506538" cy="1978025"/>
          </a:xfrm>
        </p:grpSpPr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317875" y="2443163"/>
              <a:ext cx="1506538" cy="1503362"/>
              <a:chOff x="2021" y="1628"/>
              <a:chExt cx="1014" cy="1012"/>
            </a:xfrm>
          </p:grpSpPr>
          <p:sp>
            <p:nvSpPr>
              <p:cNvPr id="27656" name="Oval 8"/>
              <p:cNvSpPr>
                <a:spLocks noChangeArrowheads="1"/>
              </p:cNvSpPr>
              <p:nvPr/>
            </p:nvSpPr>
            <p:spPr bwMode="gray">
              <a:xfrm>
                <a:off x="2021" y="1628"/>
                <a:ext cx="1014" cy="101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57" name="Oval 9"/>
              <p:cNvSpPr>
                <a:spLocks noChangeArrowheads="1"/>
              </p:cNvSpPr>
              <p:nvPr/>
            </p:nvSpPr>
            <p:spPr bwMode="gray">
              <a:xfrm>
                <a:off x="2021" y="1628"/>
                <a:ext cx="1014" cy="101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alpha val="32001"/>
                    </a:schemeClr>
                  </a:gs>
                  <a:gs pos="100000">
                    <a:schemeClr val="accent2">
                      <a:gamma/>
                      <a:shade val="0"/>
                      <a:invGamma/>
                      <a:alpha val="89999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58" name="Oval 10"/>
              <p:cNvSpPr>
                <a:spLocks noChangeArrowheads="1"/>
              </p:cNvSpPr>
              <p:nvPr/>
            </p:nvSpPr>
            <p:spPr bwMode="gray">
              <a:xfrm>
                <a:off x="2076" y="1683"/>
                <a:ext cx="881" cy="8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54118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59" name="Oval 11"/>
              <p:cNvSpPr>
                <a:spLocks noChangeArrowheads="1"/>
              </p:cNvSpPr>
              <p:nvPr/>
            </p:nvSpPr>
            <p:spPr bwMode="gray">
              <a:xfrm>
                <a:off x="2079" y="1684"/>
                <a:ext cx="881" cy="8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63529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60" name="Oval 12"/>
              <p:cNvSpPr>
                <a:spLocks noChangeArrowheads="1"/>
              </p:cNvSpPr>
              <p:nvPr/>
            </p:nvSpPr>
            <p:spPr bwMode="gray">
              <a:xfrm>
                <a:off x="2122" y="1735"/>
                <a:ext cx="795" cy="793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27661" name="Group 13"/>
              <p:cNvGrpSpPr>
                <a:grpSpLocks/>
              </p:cNvGrpSpPr>
              <p:nvPr/>
            </p:nvGrpSpPr>
            <p:grpSpPr bwMode="auto">
              <a:xfrm>
                <a:off x="2139" y="1741"/>
                <a:ext cx="769" cy="768"/>
                <a:chOff x="4166" y="1706"/>
                <a:chExt cx="1252" cy="1252"/>
              </a:xfrm>
            </p:grpSpPr>
            <p:sp>
              <p:nvSpPr>
                <p:cNvPr id="27662" name="Oval 14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27663" name="Oval 15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27664" name="Oval 16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27665" name="Oval 17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7699" name="Line 51"/>
            <p:cNvSpPr>
              <a:spLocks noChangeShapeType="1"/>
            </p:cNvSpPr>
            <p:nvPr/>
          </p:nvSpPr>
          <p:spPr bwMode="ltGray">
            <a:xfrm flipH="1">
              <a:off x="4049713" y="3989388"/>
              <a:ext cx="1587" cy="431800"/>
            </a:xfrm>
            <a:prstGeom prst="line">
              <a:avLst/>
            </a:prstGeom>
            <a:noFill/>
            <a:ln w="57150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>
              <a:outerShdw dist="56796" dir="3806097" algn="ctr" rotWithShape="0">
                <a:srgbClr val="B2B2B2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27703" name="Text Box 55"/>
            <p:cNvSpPr txBox="1">
              <a:spLocks noChangeArrowheads="1"/>
            </p:cNvSpPr>
            <p:nvPr/>
          </p:nvSpPr>
          <p:spPr bwMode="auto">
            <a:xfrm>
              <a:off x="3383117" y="3082848"/>
              <a:ext cx="1440434" cy="24006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uk-UA" altLang="ru-RU" sz="1600" b="1" dirty="0" smtClean="0">
                  <a:solidFill>
                    <a:srgbClr val="333333"/>
                  </a:solidFill>
                  <a:cs typeface="Arial" charset="0"/>
                </a:rPr>
                <a:t>Тестування</a:t>
              </a:r>
              <a:endParaRPr lang="en-US" altLang="ru-RU" sz="1600" b="1" dirty="0">
                <a:solidFill>
                  <a:srgbClr val="333333"/>
                </a:solidFill>
                <a:cs typeface="Arial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843808" y="1748421"/>
            <a:ext cx="1749565" cy="3480779"/>
            <a:chOff x="4884737" y="1584325"/>
            <a:chExt cx="1500796" cy="2808288"/>
          </a:xfrm>
        </p:grpSpPr>
        <p:grpSp>
          <p:nvGrpSpPr>
            <p:cNvPr id="27666" name="Group 18"/>
            <p:cNvGrpSpPr>
              <a:grpSpLocks/>
            </p:cNvGrpSpPr>
            <p:nvPr/>
          </p:nvGrpSpPr>
          <p:grpSpPr bwMode="auto">
            <a:xfrm>
              <a:off x="4884737" y="1584325"/>
              <a:ext cx="1500796" cy="1500188"/>
              <a:chOff x="3076" y="1050"/>
              <a:chExt cx="1010" cy="1010"/>
            </a:xfrm>
          </p:grpSpPr>
          <p:sp>
            <p:nvSpPr>
              <p:cNvPr id="27667" name="Oval 19"/>
              <p:cNvSpPr>
                <a:spLocks noChangeArrowheads="1"/>
              </p:cNvSpPr>
              <p:nvPr/>
            </p:nvSpPr>
            <p:spPr bwMode="gray">
              <a:xfrm>
                <a:off x="3076" y="1050"/>
                <a:ext cx="1010" cy="101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68" name="Oval 20"/>
              <p:cNvSpPr>
                <a:spLocks noChangeArrowheads="1"/>
              </p:cNvSpPr>
              <p:nvPr/>
            </p:nvSpPr>
            <p:spPr bwMode="gray">
              <a:xfrm>
                <a:off x="3082" y="1050"/>
                <a:ext cx="1004" cy="101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alpha val="32001"/>
                    </a:schemeClr>
                  </a:gs>
                  <a:gs pos="100000">
                    <a:schemeClr val="hlink">
                      <a:gamma/>
                      <a:shade val="0"/>
                      <a:invGamma/>
                      <a:alpha val="89999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69" name="Oval 21"/>
              <p:cNvSpPr>
                <a:spLocks noChangeArrowheads="1"/>
              </p:cNvSpPr>
              <p:nvPr/>
            </p:nvSpPr>
            <p:spPr bwMode="gray">
              <a:xfrm>
                <a:off x="3140" y="1105"/>
                <a:ext cx="876" cy="876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70" name="Oval 22"/>
              <p:cNvSpPr>
                <a:spLocks noChangeArrowheads="1"/>
              </p:cNvSpPr>
              <p:nvPr/>
            </p:nvSpPr>
            <p:spPr bwMode="gray">
              <a:xfrm>
                <a:off x="3145" y="1106"/>
                <a:ext cx="876" cy="87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63529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7671" name="Oval 23"/>
              <p:cNvSpPr>
                <a:spLocks noChangeArrowheads="1"/>
              </p:cNvSpPr>
              <p:nvPr/>
            </p:nvSpPr>
            <p:spPr bwMode="gray">
              <a:xfrm>
                <a:off x="3196" y="1153"/>
                <a:ext cx="789" cy="7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27672" name="Group 24"/>
              <p:cNvGrpSpPr>
                <a:grpSpLocks/>
              </p:cNvGrpSpPr>
              <p:nvPr/>
            </p:nvGrpSpPr>
            <p:grpSpPr bwMode="auto">
              <a:xfrm>
                <a:off x="3211" y="1163"/>
                <a:ext cx="765" cy="766"/>
                <a:chOff x="4166" y="1706"/>
                <a:chExt cx="1252" cy="1252"/>
              </a:xfrm>
            </p:grpSpPr>
            <p:sp>
              <p:nvSpPr>
                <p:cNvPr id="27673" name="Oval 25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27674" name="Oval 26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27675" name="Oval 27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27676" name="Oval 28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7700" name="Line 52"/>
            <p:cNvSpPr>
              <a:spLocks noChangeShapeType="1"/>
            </p:cNvSpPr>
            <p:nvPr/>
          </p:nvSpPr>
          <p:spPr bwMode="ltGray">
            <a:xfrm>
              <a:off x="5637213" y="3108325"/>
              <a:ext cx="0" cy="1284288"/>
            </a:xfrm>
            <a:prstGeom prst="line">
              <a:avLst/>
            </a:prstGeom>
            <a:noFill/>
            <a:ln w="57150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>
              <a:outerShdw dist="56796" dir="3806097" algn="ctr" rotWithShape="0">
                <a:srgbClr val="B2B2B2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27704" name="Text Box 56"/>
            <p:cNvSpPr txBox="1">
              <a:spLocks noChangeArrowheads="1"/>
            </p:cNvSpPr>
            <p:nvPr/>
          </p:nvSpPr>
          <p:spPr bwMode="auto">
            <a:xfrm>
              <a:off x="5029200" y="2178945"/>
              <a:ext cx="1268413" cy="19368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uk-UA" altLang="ru-RU" sz="1600" b="1" dirty="0" smtClean="0">
                  <a:solidFill>
                    <a:srgbClr val="333333"/>
                  </a:solidFill>
                  <a:cs typeface="Arial" charset="0"/>
                </a:rPr>
                <a:t>Опитування</a:t>
              </a:r>
              <a:endParaRPr lang="en-US" altLang="ru-RU" sz="1600" b="1" dirty="0">
                <a:solidFill>
                  <a:srgbClr val="333333"/>
                </a:solidFill>
                <a:cs typeface="Arial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6274073" y="2485432"/>
            <a:ext cx="1538287" cy="2803525"/>
            <a:chOff x="1712913" y="1589088"/>
            <a:chExt cx="1538287" cy="2803525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1712913" y="1589088"/>
              <a:ext cx="1538287" cy="1516062"/>
              <a:chOff x="941" y="1053"/>
              <a:chExt cx="1036" cy="1021"/>
            </a:xfrm>
          </p:grpSpPr>
          <p:sp>
            <p:nvSpPr>
              <p:cNvPr id="64" name="Oval 41"/>
              <p:cNvSpPr>
                <a:spLocks noChangeArrowheads="1"/>
              </p:cNvSpPr>
              <p:nvPr/>
            </p:nvSpPr>
            <p:spPr bwMode="gray">
              <a:xfrm>
                <a:off x="941" y="1053"/>
                <a:ext cx="1032" cy="1021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5" name="Oval 42"/>
              <p:cNvSpPr>
                <a:spLocks noChangeArrowheads="1"/>
              </p:cNvSpPr>
              <p:nvPr/>
            </p:nvSpPr>
            <p:spPr bwMode="gray">
              <a:xfrm>
                <a:off x="945" y="1053"/>
                <a:ext cx="1032" cy="1021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alpha val="32001"/>
                    </a:schemeClr>
                  </a:gs>
                  <a:gs pos="100000">
                    <a:schemeClr val="accent1">
                      <a:gamma/>
                      <a:shade val="0"/>
                      <a:invGamma/>
                      <a:alpha val="89999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6" name="Oval 43"/>
              <p:cNvSpPr>
                <a:spLocks noChangeArrowheads="1"/>
              </p:cNvSpPr>
              <p:nvPr/>
            </p:nvSpPr>
            <p:spPr bwMode="gray">
              <a:xfrm>
                <a:off x="1008" y="1119"/>
                <a:ext cx="898" cy="88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54118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7" name="Oval 44"/>
              <p:cNvSpPr>
                <a:spLocks noChangeArrowheads="1"/>
              </p:cNvSpPr>
              <p:nvPr/>
            </p:nvSpPr>
            <p:spPr bwMode="gray">
              <a:xfrm>
                <a:off x="1008" y="1119"/>
                <a:ext cx="897" cy="88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63529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8" name="Oval 45"/>
              <p:cNvSpPr>
                <a:spLocks noChangeArrowheads="1"/>
              </p:cNvSpPr>
              <p:nvPr/>
            </p:nvSpPr>
            <p:spPr bwMode="gray">
              <a:xfrm>
                <a:off x="1057" y="1164"/>
                <a:ext cx="807" cy="7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9" name="Oval 46"/>
              <p:cNvSpPr>
                <a:spLocks noChangeArrowheads="1"/>
              </p:cNvSpPr>
              <p:nvPr/>
            </p:nvSpPr>
            <p:spPr bwMode="gray">
              <a:xfrm>
                <a:off x="1070" y="1177"/>
                <a:ext cx="782" cy="77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" name="Oval 47"/>
              <p:cNvSpPr>
                <a:spLocks noChangeArrowheads="1"/>
              </p:cNvSpPr>
              <p:nvPr/>
            </p:nvSpPr>
            <p:spPr bwMode="gray">
              <a:xfrm>
                <a:off x="1080" y="1182"/>
                <a:ext cx="763" cy="7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1" name="Oval 48"/>
              <p:cNvSpPr>
                <a:spLocks noChangeArrowheads="1"/>
              </p:cNvSpPr>
              <p:nvPr/>
            </p:nvSpPr>
            <p:spPr bwMode="gray">
              <a:xfrm>
                <a:off x="1088" y="1189"/>
                <a:ext cx="726" cy="70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2" name="Oval 49"/>
              <p:cNvSpPr>
                <a:spLocks noChangeArrowheads="1"/>
              </p:cNvSpPr>
              <p:nvPr/>
            </p:nvSpPr>
            <p:spPr bwMode="gray">
              <a:xfrm>
                <a:off x="1130" y="1209"/>
                <a:ext cx="645" cy="572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2" name="Line 50"/>
            <p:cNvSpPr>
              <a:spLocks noChangeShapeType="1"/>
            </p:cNvSpPr>
            <p:nvPr/>
          </p:nvSpPr>
          <p:spPr bwMode="ltGray">
            <a:xfrm>
              <a:off x="2444750" y="3125788"/>
              <a:ext cx="0" cy="1266825"/>
            </a:xfrm>
            <a:prstGeom prst="line">
              <a:avLst/>
            </a:prstGeom>
            <a:noFill/>
            <a:ln w="57150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>
              <a:outerShdw dist="56796" dir="3806097" algn="ctr" rotWithShape="0">
                <a:srgbClr val="B2B2B2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63" name="Text Box 54"/>
            <p:cNvSpPr txBox="1">
              <a:spLocks noChangeArrowheads="1"/>
            </p:cNvSpPr>
            <p:nvPr/>
          </p:nvSpPr>
          <p:spPr bwMode="auto">
            <a:xfrm>
              <a:off x="1929738" y="2244257"/>
              <a:ext cx="1270000" cy="24006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uk-UA" altLang="ru-RU" sz="1600" b="1" dirty="0" smtClean="0">
                  <a:solidFill>
                    <a:srgbClr val="333333"/>
                  </a:solidFill>
                  <a:cs typeface="Arial" charset="0"/>
                </a:rPr>
                <a:t>Завдання</a:t>
              </a:r>
              <a:endParaRPr lang="en-US" altLang="ru-RU" sz="1600" b="1" dirty="0">
                <a:solidFill>
                  <a:srgbClr val="333333"/>
                </a:solidFill>
                <a:cs typeface="Arial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76287" y="3241776"/>
            <a:ext cx="1506538" cy="1978025"/>
            <a:chOff x="3317875" y="2443163"/>
            <a:chExt cx="1506538" cy="1978025"/>
          </a:xfrm>
        </p:grpSpPr>
        <p:grpSp>
          <p:nvGrpSpPr>
            <p:cNvPr id="75" name="Group 7"/>
            <p:cNvGrpSpPr>
              <a:grpSpLocks/>
            </p:cNvGrpSpPr>
            <p:nvPr/>
          </p:nvGrpSpPr>
          <p:grpSpPr bwMode="auto">
            <a:xfrm>
              <a:off x="3317875" y="2443163"/>
              <a:ext cx="1506538" cy="1503362"/>
              <a:chOff x="2021" y="1628"/>
              <a:chExt cx="1014" cy="1012"/>
            </a:xfrm>
          </p:grpSpPr>
          <p:sp>
            <p:nvSpPr>
              <p:cNvPr id="78" name="Oval 8"/>
              <p:cNvSpPr>
                <a:spLocks noChangeArrowheads="1"/>
              </p:cNvSpPr>
              <p:nvPr/>
            </p:nvSpPr>
            <p:spPr bwMode="gray">
              <a:xfrm>
                <a:off x="2021" y="1628"/>
                <a:ext cx="1014" cy="101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9" name="Oval 9"/>
              <p:cNvSpPr>
                <a:spLocks noChangeArrowheads="1"/>
              </p:cNvSpPr>
              <p:nvPr/>
            </p:nvSpPr>
            <p:spPr bwMode="gray">
              <a:xfrm>
                <a:off x="2021" y="1628"/>
                <a:ext cx="1014" cy="101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alpha val="32001"/>
                    </a:schemeClr>
                  </a:gs>
                  <a:gs pos="100000">
                    <a:schemeClr val="accent2">
                      <a:gamma/>
                      <a:shade val="0"/>
                      <a:invGamma/>
                      <a:alpha val="89999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80" name="Oval 10"/>
              <p:cNvSpPr>
                <a:spLocks noChangeArrowheads="1"/>
              </p:cNvSpPr>
              <p:nvPr/>
            </p:nvSpPr>
            <p:spPr bwMode="gray">
              <a:xfrm>
                <a:off x="2076" y="1683"/>
                <a:ext cx="881" cy="8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54118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81" name="Oval 11"/>
              <p:cNvSpPr>
                <a:spLocks noChangeArrowheads="1"/>
              </p:cNvSpPr>
              <p:nvPr/>
            </p:nvSpPr>
            <p:spPr bwMode="gray">
              <a:xfrm>
                <a:off x="2079" y="1684"/>
                <a:ext cx="881" cy="8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63529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82" name="Oval 12"/>
              <p:cNvSpPr>
                <a:spLocks noChangeArrowheads="1"/>
              </p:cNvSpPr>
              <p:nvPr/>
            </p:nvSpPr>
            <p:spPr bwMode="gray">
              <a:xfrm>
                <a:off x="2122" y="1735"/>
                <a:ext cx="795" cy="793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83" name="Group 13"/>
              <p:cNvGrpSpPr>
                <a:grpSpLocks/>
              </p:cNvGrpSpPr>
              <p:nvPr/>
            </p:nvGrpSpPr>
            <p:grpSpPr bwMode="auto">
              <a:xfrm>
                <a:off x="2139" y="1741"/>
                <a:ext cx="769" cy="768"/>
                <a:chOff x="4166" y="1706"/>
                <a:chExt cx="1252" cy="1252"/>
              </a:xfrm>
            </p:grpSpPr>
            <p:sp>
              <p:nvSpPr>
                <p:cNvPr id="84" name="Oval 14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85" name="Oval 15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86" name="Oval 16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87" name="Oval 17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76" name="Line 51"/>
            <p:cNvSpPr>
              <a:spLocks noChangeShapeType="1"/>
            </p:cNvSpPr>
            <p:nvPr/>
          </p:nvSpPr>
          <p:spPr bwMode="ltGray">
            <a:xfrm flipH="1">
              <a:off x="4049713" y="3989388"/>
              <a:ext cx="1587" cy="431800"/>
            </a:xfrm>
            <a:prstGeom prst="line">
              <a:avLst/>
            </a:prstGeom>
            <a:noFill/>
            <a:ln w="57150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>
              <a:outerShdw dist="56796" dir="3806097" algn="ctr" rotWithShape="0">
                <a:srgbClr val="B2B2B2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77" name="Text Box 55"/>
            <p:cNvSpPr txBox="1">
              <a:spLocks noChangeArrowheads="1"/>
            </p:cNvSpPr>
            <p:nvPr/>
          </p:nvSpPr>
          <p:spPr bwMode="auto">
            <a:xfrm>
              <a:off x="3404048" y="3118335"/>
              <a:ext cx="1270000" cy="24006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uk-UA" altLang="ru-RU" sz="1600" b="1" dirty="0" smtClean="0">
                  <a:solidFill>
                    <a:srgbClr val="333333"/>
                  </a:solidFill>
                  <a:cs typeface="Arial" charset="0"/>
                </a:rPr>
                <a:t>Форум,чат</a:t>
              </a:r>
              <a:endParaRPr lang="en-US" altLang="ru-RU" sz="1600" b="1" dirty="0">
                <a:solidFill>
                  <a:srgbClr val="333333"/>
                </a:solidFill>
                <a:cs typeface="Arial" charset="0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4622635" y="1748421"/>
            <a:ext cx="1749565" cy="3480779"/>
            <a:chOff x="4884737" y="1584325"/>
            <a:chExt cx="1500796" cy="2808288"/>
          </a:xfrm>
        </p:grpSpPr>
        <p:grpSp>
          <p:nvGrpSpPr>
            <p:cNvPr id="91" name="Group 18"/>
            <p:cNvGrpSpPr>
              <a:grpSpLocks/>
            </p:cNvGrpSpPr>
            <p:nvPr/>
          </p:nvGrpSpPr>
          <p:grpSpPr bwMode="auto">
            <a:xfrm>
              <a:off x="4884737" y="1584325"/>
              <a:ext cx="1500796" cy="1500188"/>
              <a:chOff x="3076" y="1050"/>
              <a:chExt cx="1010" cy="1010"/>
            </a:xfrm>
          </p:grpSpPr>
          <p:sp>
            <p:nvSpPr>
              <p:cNvPr id="94" name="Oval 19"/>
              <p:cNvSpPr>
                <a:spLocks noChangeArrowheads="1"/>
              </p:cNvSpPr>
              <p:nvPr/>
            </p:nvSpPr>
            <p:spPr bwMode="gray">
              <a:xfrm>
                <a:off x="3076" y="1050"/>
                <a:ext cx="1010" cy="101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" name="Oval 20"/>
              <p:cNvSpPr>
                <a:spLocks noChangeArrowheads="1"/>
              </p:cNvSpPr>
              <p:nvPr/>
            </p:nvSpPr>
            <p:spPr bwMode="gray">
              <a:xfrm>
                <a:off x="3082" y="1050"/>
                <a:ext cx="1004" cy="101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alpha val="32001"/>
                    </a:schemeClr>
                  </a:gs>
                  <a:gs pos="100000">
                    <a:schemeClr val="hlink">
                      <a:gamma/>
                      <a:shade val="0"/>
                      <a:invGamma/>
                      <a:alpha val="89999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6" name="Oval 21"/>
              <p:cNvSpPr>
                <a:spLocks noChangeArrowheads="1"/>
              </p:cNvSpPr>
              <p:nvPr/>
            </p:nvSpPr>
            <p:spPr bwMode="gray">
              <a:xfrm>
                <a:off x="3140" y="1105"/>
                <a:ext cx="876" cy="876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7" name="Oval 22"/>
              <p:cNvSpPr>
                <a:spLocks noChangeArrowheads="1"/>
              </p:cNvSpPr>
              <p:nvPr/>
            </p:nvSpPr>
            <p:spPr bwMode="gray">
              <a:xfrm>
                <a:off x="3145" y="1106"/>
                <a:ext cx="876" cy="87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63529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8" name="Oval 23"/>
              <p:cNvSpPr>
                <a:spLocks noChangeArrowheads="1"/>
              </p:cNvSpPr>
              <p:nvPr/>
            </p:nvSpPr>
            <p:spPr bwMode="gray">
              <a:xfrm>
                <a:off x="3196" y="1153"/>
                <a:ext cx="789" cy="7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9" name="Group 24"/>
              <p:cNvGrpSpPr>
                <a:grpSpLocks/>
              </p:cNvGrpSpPr>
              <p:nvPr/>
            </p:nvGrpSpPr>
            <p:grpSpPr bwMode="auto">
              <a:xfrm>
                <a:off x="3211" y="1163"/>
                <a:ext cx="765" cy="766"/>
                <a:chOff x="4166" y="1706"/>
                <a:chExt cx="1252" cy="1252"/>
              </a:xfrm>
            </p:grpSpPr>
            <p:sp>
              <p:nvSpPr>
                <p:cNvPr id="100" name="Oval 25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01" name="Oval 26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02" name="Oval 27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03" name="Oval 28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92" name="Line 52"/>
            <p:cNvSpPr>
              <a:spLocks noChangeShapeType="1"/>
            </p:cNvSpPr>
            <p:nvPr/>
          </p:nvSpPr>
          <p:spPr bwMode="ltGray">
            <a:xfrm>
              <a:off x="5637213" y="3108325"/>
              <a:ext cx="0" cy="1284288"/>
            </a:xfrm>
            <a:prstGeom prst="line">
              <a:avLst/>
            </a:prstGeom>
            <a:noFill/>
            <a:ln w="57150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>
              <a:outerShdw dist="56796" dir="3806097" algn="ctr" rotWithShape="0">
                <a:srgbClr val="B2B2B2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93" name="Text Box 56"/>
            <p:cNvSpPr txBox="1">
              <a:spLocks noChangeArrowheads="1"/>
            </p:cNvSpPr>
            <p:nvPr/>
          </p:nvSpPr>
          <p:spPr bwMode="auto">
            <a:xfrm>
              <a:off x="5063049" y="2178945"/>
              <a:ext cx="1268413" cy="2333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uk-UA" altLang="ru-RU" sz="2000" b="1" dirty="0" smtClean="0">
                  <a:solidFill>
                    <a:srgbClr val="333333"/>
                  </a:solidFill>
                  <a:cs typeface="Arial" charset="0"/>
                </a:rPr>
                <a:t>Семінар</a:t>
              </a:r>
              <a:endParaRPr lang="en-US" altLang="ru-RU" sz="2000" b="1" dirty="0">
                <a:solidFill>
                  <a:srgbClr val="333333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632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Хто такий </a:t>
            </a:r>
            <a:r>
              <a:rPr lang="uk-UA" altLang="ru-RU" dirty="0" err="1" smtClean="0"/>
              <a:t>тьютор</a:t>
            </a:r>
            <a:r>
              <a:rPr lang="uk-UA" altLang="ru-RU" dirty="0" smtClean="0"/>
              <a:t>?</a:t>
            </a:r>
            <a:endParaRPr lang="en-US" altLang="ru-RU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17688"/>
            <a:ext cx="7467600" cy="3429000"/>
          </a:xfrm>
        </p:spPr>
        <p:txBody>
          <a:bodyPr/>
          <a:lstStyle/>
          <a:p>
            <a:pPr>
              <a:buSzPct val="90000"/>
            </a:pPr>
            <a:r>
              <a:rPr lang="en-US" altLang="ru-RU" sz="3000" b="1" dirty="0"/>
              <a:t> </a:t>
            </a:r>
            <a:r>
              <a:rPr lang="ru-RU" altLang="ru-RU" sz="3000" b="1" dirty="0" err="1" smtClean="0"/>
              <a:t>Базова</a:t>
            </a:r>
            <a:r>
              <a:rPr lang="ru-RU" altLang="ru-RU" sz="3000" b="1" dirty="0" smtClean="0"/>
              <a:t> задача </a:t>
            </a:r>
            <a:r>
              <a:rPr lang="ru-RU" altLang="ru-RU" sz="3000" b="1" dirty="0" err="1" smtClean="0"/>
              <a:t>вчителя</a:t>
            </a:r>
            <a:r>
              <a:rPr lang="ru-RU" altLang="ru-RU" sz="3000" b="1" dirty="0" smtClean="0"/>
              <a:t> - </a:t>
            </a:r>
            <a:r>
              <a:rPr lang="ru-RU" altLang="ru-RU" sz="3000" b="1" dirty="0" err="1" smtClean="0"/>
              <a:t>навчити</a:t>
            </a:r>
            <a:r>
              <a:rPr lang="ru-RU" altLang="ru-RU" sz="3000" b="1" dirty="0" smtClean="0"/>
              <a:t>, психолога - </a:t>
            </a:r>
            <a:r>
              <a:rPr lang="ru-RU" altLang="ru-RU" sz="3000" b="1" dirty="0" err="1" smtClean="0"/>
              <a:t>допомогти</a:t>
            </a:r>
            <a:r>
              <a:rPr lang="ru-RU" altLang="ru-RU" sz="3000" b="1" dirty="0" smtClean="0"/>
              <a:t>, а </a:t>
            </a:r>
            <a:r>
              <a:rPr lang="ru-RU" altLang="ru-RU" sz="3000" b="1" dirty="0" err="1" smtClean="0"/>
              <a:t>тьютора</a:t>
            </a:r>
            <a:r>
              <a:rPr lang="ru-RU" altLang="ru-RU" sz="3000" b="1" dirty="0" smtClean="0"/>
              <a:t> - </a:t>
            </a:r>
            <a:r>
              <a:rPr lang="ru-RU" altLang="ru-RU" sz="3000" b="1" dirty="0" err="1" smtClean="0"/>
              <a:t>супроводжувати</a:t>
            </a:r>
            <a:r>
              <a:rPr lang="ru-RU" altLang="ru-RU" sz="3000" b="1" dirty="0" smtClean="0"/>
              <a:t> в </a:t>
            </a:r>
            <a:r>
              <a:rPr lang="ru-RU" altLang="ru-RU" sz="3000" b="1" dirty="0" err="1" smtClean="0"/>
              <a:t>освітньому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просторі</a:t>
            </a:r>
            <a:r>
              <a:rPr lang="ru-RU" altLang="ru-RU" sz="3000" b="1" dirty="0" smtClean="0"/>
              <a:t>, </a:t>
            </a:r>
            <a:r>
              <a:rPr lang="ru-RU" altLang="ru-RU" sz="3000" b="1" dirty="0" err="1" smtClean="0"/>
              <a:t>працювати</a:t>
            </a:r>
            <a:r>
              <a:rPr lang="ru-RU" altLang="ru-RU" sz="3000" b="1" dirty="0" smtClean="0"/>
              <a:t> з ресурсами і </a:t>
            </a:r>
            <a:r>
              <a:rPr lang="ru-RU" altLang="ru-RU" sz="3000" b="1" dirty="0" err="1" smtClean="0"/>
              <a:t>самопросуванням</a:t>
            </a:r>
            <a:r>
              <a:rPr lang="ru-RU" altLang="ru-RU" sz="3000" b="1" dirty="0" smtClean="0"/>
              <a:t>.</a:t>
            </a:r>
          </a:p>
          <a:p>
            <a:pPr>
              <a:buSzPct val="90000"/>
            </a:pPr>
            <a:r>
              <a:rPr lang="ru-RU" altLang="ru-RU" sz="3000" b="1" dirty="0" err="1" smtClean="0"/>
              <a:t>Тьюторство</a:t>
            </a:r>
            <a:r>
              <a:rPr lang="ru-RU" altLang="ru-RU" sz="3000" b="1" dirty="0" smtClean="0"/>
              <a:t> - </a:t>
            </a:r>
            <a:r>
              <a:rPr lang="ru-RU" altLang="ru-RU" sz="3000" b="1" dirty="0" err="1" smtClean="0"/>
              <a:t>це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спосіб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реалізувати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ідею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індивідуальної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освітньої</a:t>
            </a:r>
            <a:r>
              <a:rPr lang="ru-RU" altLang="ru-RU" sz="3000" b="1" dirty="0" smtClean="0"/>
              <a:t> </a:t>
            </a:r>
            <a:r>
              <a:rPr lang="ru-RU" altLang="ru-RU" sz="3000" b="1" dirty="0" err="1" smtClean="0"/>
              <a:t>програми</a:t>
            </a:r>
            <a:r>
              <a:rPr lang="ru-RU" altLang="ru-RU" sz="3000" b="1" dirty="0" smtClean="0"/>
              <a:t>.</a:t>
            </a:r>
            <a:endParaRPr lang="en-US" alt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2146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Основні завдання </a:t>
            </a:r>
            <a:r>
              <a:rPr lang="uk-UA" altLang="ru-RU" dirty="0" err="1" smtClean="0"/>
              <a:t>тьютора</a:t>
            </a:r>
            <a:r>
              <a:rPr lang="uk-UA" altLang="ru-RU" dirty="0" smtClean="0"/>
              <a:t> ДН</a:t>
            </a:r>
            <a:endParaRPr lang="en-US" altLang="ru-RU" dirty="0">
              <a:solidFill>
                <a:schemeClr val="accent1"/>
              </a:solidFill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526006" y="1268761"/>
            <a:ext cx="8222458" cy="4365198"/>
            <a:chOff x="2012950" y="2057400"/>
            <a:chExt cx="6297617" cy="3382963"/>
          </a:xfrm>
        </p:grpSpPr>
        <p:grpSp>
          <p:nvGrpSpPr>
            <p:cNvPr id="86121" name="Group 105"/>
            <p:cNvGrpSpPr>
              <a:grpSpLocks/>
            </p:cNvGrpSpPr>
            <p:nvPr/>
          </p:nvGrpSpPr>
          <p:grpSpPr bwMode="auto">
            <a:xfrm>
              <a:off x="2012950" y="2057400"/>
              <a:ext cx="5410200" cy="665163"/>
              <a:chOff x="1268" y="1296"/>
              <a:chExt cx="3408" cy="419"/>
            </a:xfrm>
          </p:grpSpPr>
          <p:grpSp>
            <p:nvGrpSpPr>
              <p:cNvPr id="86091" name="Group 75"/>
              <p:cNvGrpSpPr>
                <a:grpSpLocks/>
              </p:cNvGrpSpPr>
              <p:nvPr/>
            </p:nvGrpSpPr>
            <p:grpSpPr bwMode="auto">
              <a:xfrm>
                <a:off x="1268" y="1296"/>
                <a:ext cx="480" cy="419"/>
                <a:chOff x="1110" y="2656"/>
                <a:chExt cx="1549" cy="1351"/>
              </a:xfrm>
            </p:grpSpPr>
            <p:sp>
              <p:nvSpPr>
                <p:cNvPr id="86092" name="AutoShape 76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093" name="AutoShape 77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094" name="AutoShape 78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86099" name="Line 83"/>
              <p:cNvSpPr>
                <a:spLocks noChangeShapeType="1"/>
              </p:cNvSpPr>
              <p:nvPr/>
            </p:nvSpPr>
            <p:spPr bwMode="auto">
              <a:xfrm>
                <a:off x="1652" y="1680"/>
                <a:ext cx="302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6100" name="Text Box 84"/>
              <p:cNvSpPr txBox="1">
                <a:spLocks noChangeArrowheads="1"/>
              </p:cNvSpPr>
              <p:nvPr/>
            </p:nvSpPr>
            <p:spPr bwMode="auto">
              <a:xfrm>
                <a:off x="1849" y="1353"/>
                <a:ext cx="2389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uk-UA" altLang="ru-RU" sz="2400" dirty="0" smtClean="0">
                    <a:solidFill>
                      <a:srgbClr val="000000"/>
                    </a:solidFill>
                  </a:rPr>
                  <a:t>Розроблення навчального курсу</a:t>
                </a:r>
                <a:endParaRPr lang="en-US" altLang="ru-RU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101" name="Text Box 85"/>
              <p:cNvSpPr txBox="1">
                <a:spLocks noChangeArrowheads="1"/>
              </p:cNvSpPr>
              <p:nvPr/>
            </p:nvSpPr>
            <p:spPr bwMode="gray">
              <a:xfrm>
                <a:off x="1392" y="135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  <p:grpSp>
          <p:nvGrpSpPr>
            <p:cNvPr id="86122" name="Group 106"/>
            <p:cNvGrpSpPr>
              <a:grpSpLocks/>
            </p:cNvGrpSpPr>
            <p:nvPr/>
          </p:nvGrpSpPr>
          <p:grpSpPr bwMode="auto">
            <a:xfrm>
              <a:off x="2012950" y="2971800"/>
              <a:ext cx="5410201" cy="665163"/>
              <a:chOff x="1268" y="1872"/>
              <a:chExt cx="3408" cy="419"/>
            </a:xfrm>
          </p:grpSpPr>
          <p:grpSp>
            <p:nvGrpSpPr>
              <p:cNvPr id="86095" name="Group 79"/>
              <p:cNvGrpSpPr>
                <a:grpSpLocks/>
              </p:cNvGrpSpPr>
              <p:nvPr/>
            </p:nvGrpSpPr>
            <p:grpSpPr bwMode="auto">
              <a:xfrm>
                <a:off x="1268" y="1872"/>
                <a:ext cx="480" cy="419"/>
                <a:chOff x="3174" y="2656"/>
                <a:chExt cx="1549" cy="1351"/>
              </a:xfrm>
            </p:grpSpPr>
            <p:sp>
              <p:nvSpPr>
                <p:cNvPr id="86096" name="AutoShape 80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097" name="AutoShape 81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098" name="AutoShape 82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86102" name="Line 86"/>
              <p:cNvSpPr>
                <a:spLocks noChangeShapeType="1"/>
              </p:cNvSpPr>
              <p:nvPr/>
            </p:nvSpPr>
            <p:spPr bwMode="auto">
              <a:xfrm>
                <a:off x="1652" y="2256"/>
                <a:ext cx="302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6103" name="Text Box 87"/>
              <p:cNvSpPr txBox="1">
                <a:spLocks noChangeArrowheads="1"/>
              </p:cNvSpPr>
              <p:nvPr/>
            </p:nvSpPr>
            <p:spPr bwMode="auto">
              <a:xfrm>
                <a:off x="1813" y="1931"/>
                <a:ext cx="2702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uk-UA" altLang="ru-RU" sz="2400" dirty="0" smtClean="0">
                    <a:solidFill>
                      <a:srgbClr val="000000"/>
                    </a:solidFill>
                  </a:rPr>
                  <a:t>Розроблення інструкцій до навчання</a:t>
                </a:r>
                <a:endParaRPr lang="en-US" altLang="ru-RU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104" name="Text Box 88"/>
              <p:cNvSpPr txBox="1">
                <a:spLocks noChangeArrowheads="1"/>
              </p:cNvSpPr>
              <p:nvPr/>
            </p:nvSpPr>
            <p:spPr bwMode="gray">
              <a:xfrm>
                <a:off x="1392" y="193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  <p:grpSp>
          <p:nvGrpSpPr>
            <p:cNvPr id="86123" name="Group 107"/>
            <p:cNvGrpSpPr>
              <a:grpSpLocks/>
            </p:cNvGrpSpPr>
            <p:nvPr/>
          </p:nvGrpSpPr>
          <p:grpSpPr bwMode="auto">
            <a:xfrm>
              <a:off x="2012950" y="3749675"/>
              <a:ext cx="6297617" cy="776288"/>
              <a:chOff x="1268" y="2362"/>
              <a:chExt cx="3967" cy="489"/>
            </a:xfrm>
          </p:grpSpPr>
          <p:sp>
            <p:nvSpPr>
              <p:cNvPr id="86105" name="Line 89"/>
              <p:cNvSpPr>
                <a:spLocks noChangeShapeType="1"/>
              </p:cNvSpPr>
              <p:nvPr/>
            </p:nvSpPr>
            <p:spPr bwMode="auto">
              <a:xfrm>
                <a:off x="1652" y="2818"/>
                <a:ext cx="3024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prstDash val="sysDot"/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6106" name="Text Box 90"/>
              <p:cNvSpPr txBox="1">
                <a:spLocks noChangeArrowheads="1"/>
              </p:cNvSpPr>
              <p:nvPr/>
            </p:nvSpPr>
            <p:spPr bwMode="auto">
              <a:xfrm>
                <a:off x="1730" y="2362"/>
                <a:ext cx="3505" cy="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uk-UA" altLang="ru-RU" sz="2200" dirty="0" smtClean="0">
                    <a:solidFill>
                      <a:srgbClr val="000000"/>
                    </a:solidFill>
                  </a:rPr>
                  <a:t>Консультування слухача (учня, студентів) із </a:t>
                </a:r>
              </a:p>
              <a:p>
                <a:pPr eaLnBrk="0" hangingPunct="0"/>
                <a:r>
                  <a:rPr lang="uk-UA" altLang="ru-RU" sz="2200" dirty="0" smtClean="0">
                    <a:solidFill>
                      <a:srgbClr val="000000"/>
                    </a:solidFill>
                  </a:rPr>
                  <a:t>предмета та допомога їм у надзвичайних ситуаціях </a:t>
                </a:r>
                <a:endParaRPr lang="en-US" altLang="ru-RU" sz="2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107" name="Text Box 91"/>
              <p:cNvSpPr txBox="1">
                <a:spLocks noChangeArrowheads="1"/>
              </p:cNvSpPr>
              <p:nvPr/>
            </p:nvSpPr>
            <p:spPr bwMode="gray">
              <a:xfrm>
                <a:off x="1392" y="2496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86111" name="Group 95"/>
              <p:cNvGrpSpPr>
                <a:grpSpLocks/>
              </p:cNvGrpSpPr>
              <p:nvPr/>
            </p:nvGrpSpPr>
            <p:grpSpPr bwMode="auto">
              <a:xfrm>
                <a:off x="1268" y="2432"/>
                <a:ext cx="480" cy="419"/>
                <a:chOff x="1110" y="2656"/>
                <a:chExt cx="1549" cy="1351"/>
              </a:xfrm>
            </p:grpSpPr>
            <p:sp>
              <p:nvSpPr>
                <p:cNvPr id="86112" name="AutoShape 96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113" name="AutoShape 97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114" name="AutoShape 98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86115" name="Text Box 99"/>
              <p:cNvSpPr txBox="1">
                <a:spLocks noChangeArrowheads="1"/>
              </p:cNvSpPr>
              <p:nvPr/>
            </p:nvSpPr>
            <p:spPr bwMode="gray">
              <a:xfrm>
                <a:off x="1392" y="2496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  <p:grpSp>
          <p:nvGrpSpPr>
            <p:cNvPr id="86124" name="Group 108"/>
            <p:cNvGrpSpPr>
              <a:grpSpLocks/>
            </p:cNvGrpSpPr>
            <p:nvPr/>
          </p:nvGrpSpPr>
          <p:grpSpPr bwMode="auto">
            <a:xfrm>
              <a:off x="2012950" y="4775200"/>
              <a:ext cx="5410200" cy="665163"/>
              <a:chOff x="1268" y="3008"/>
              <a:chExt cx="3408" cy="419"/>
            </a:xfrm>
          </p:grpSpPr>
          <p:sp>
            <p:nvSpPr>
              <p:cNvPr id="86108" name="Line 92"/>
              <p:cNvSpPr>
                <a:spLocks noChangeShapeType="1"/>
              </p:cNvSpPr>
              <p:nvPr/>
            </p:nvSpPr>
            <p:spPr bwMode="auto">
              <a:xfrm>
                <a:off x="1652" y="3394"/>
                <a:ext cx="302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6109" name="Text Box 93"/>
              <p:cNvSpPr txBox="1">
                <a:spLocks noChangeArrowheads="1"/>
              </p:cNvSpPr>
              <p:nvPr/>
            </p:nvSpPr>
            <p:spPr bwMode="auto">
              <a:xfrm>
                <a:off x="1737" y="3108"/>
                <a:ext cx="2325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uk-UA" altLang="ru-RU" sz="2400" dirty="0" smtClean="0">
                    <a:solidFill>
                      <a:srgbClr val="000000"/>
                    </a:solidFill>
                  </a:rPr>
                  <a:t>Контроль результатів навчання</a:t>
                </a:r>
                <a:endParaRPr lang="en-US" altLang="ru-RU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110" name="Text Box 94"/>
              <p:cNvSpPr txBox="1">
                <a:spLocks noChangeArrowheads="1"/>
              </p:cNvSpPr>
              <p:nvPr/>
            </p:nvSpPr>
            <p:spPr bwMode="gray">
              <a:xfrm>
                <a:off x="1392" y="3072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86116" name="Group 100"/>
              <p:cNvGrpSpPr>
                <a:grpSpLocks/>
              </p:cNvGrpSpPr>
              <p:nvPr/>
            </p:nvGrpSpPr>
            <p:grpSpPr bwMode="auto">
              <a:xfrm>
                <a:off x="1268" y="3008"/>
                <a:ext cx="480" cy="419"/>
                <a:chOff x="3174" y="2656"/>
                <a:chExt cx="1549" cy="1351"/>
              </a:xfrm>
            </p:grpSpPr>
            <p:sp>
              <p:nvSpPr>
                <p:cNvPr id="86117" name="AutoShape 101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118" name="AutoShape 102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119" name="AutoShape 103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86120" name="Text Box 104"/>
              <p:cNvSpPr txBox="1">
                <a:spLocks noChangeArrowheads="1"/>
              </p:cNvSpPr>
              <p:nvPr/>
            </p:nvSpPr>
            <p:spPr bwMode="gray">
              <a:xfrm>
                <a:off x="1392" y="3072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ru-RU" sz="2400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90" y="4906767"/>
            <a:ext cx="1687442" cy="1687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Вимоги до </a:t>
            </a:r>
            <a:r>
              <a:rPr lang="uk-UA" altLang="ru-RU" dirty="0" err="1" smtClean="0"/>
              <a:t>тьютора</a:t>
            </a:r>
            <a:r>
              <a:rPr lang="uk-UA" altLang="ru-RU" dirty="0" smtClean="0"/>
              <a:t> ДН</a:t>
            </a:r>
            <a:endParaRPr lang="en-US" altLang="ru-RU" dirty="0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gray">
          <a:xfrm>
            <a:off x="323528" y="1277859"/>
            <a:ext cx="8445513" cy="100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0000"/>
              </a:lnSpc>
            </a:pPr>
            <a:r>
              <a:rPr lang="uk-UA" altLang="ru-RU" dirty="0" err="1" smtClean="0">
                <a:solidFill>
                  <a:srgbClr val="000000"/>
                </a:solidFill>
                <a:cs typeface="Arial" charset="0"/>
              </a:rPr>
              <a:t>Тьютор</a:t>
            </a:r>
            <a:r>
              <a:rPr lang="uk-UA" altLang="ru-RU" dirty="0" smtClean="0">
                <a:solidFill>
                  <a:srgbClr val="000000"/>
                </a:solidFill>
                <a:cs typeface="Arial" charset="0"/>
              </a:rPr>
              <a:t> ДН повинен мати певну ІКТ компетентність, яка передбачає здатність педагога орієнтуватись в інформаційному просторі,отримувати інформацію й оперувати нею відповідно вимог сучасного </a:t>
            </a:r>
            <a:r>
              <a:rPr lang="uk-UA" altLang="ru-RU" dirty="0" err="1" smtClean="0">
                <a:solidFill>
                  <a:srgbClr val="000000"/>
                </a:solidFill>
                <a:cs typeface="Arial" charset="0"/>
              </a:rPr>
              <a:t>висотехнологічного</a:t>
            </a:r>
            <a:r>
              <a:rPr lang="uk-UA" altLang="ru-RU" dirty="0" smtClean="0">
                <a:solidFill>
                  <a:srgbClr val="000000"/>
                </a:solidFill>
                <a:cs typeface="Arial" charset="0"/>
              </a:rPr>
              <a:t> суспільства.</a:t>
            </a:r>
            <a:endParaRPr lang="en-US" altLang="ru-RU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39553" y="2166577"/>
            <a:ext cx="8496944" cy="4574791"/>
            <a:chOff x="1043607" y="2166577"/>
            <a:chExt cx="7992889" cy="4574791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1043607" y="5157454"/>
              <a:ext cx="7992889" cy="1583914"/>
              <a:chOff x="1609725" y="2526992"/>
              <a:chExt cx="6908925" cy="1583914"/>
            </a:xfrm>
          </p:grpSpPr>
          <p:sp>
            <p:nvSpPr>
              <p:cNvPr id="27" name="AutoShape 2"/>
              <p:cNvSpPr>
                <a:spLocks noChangeArrowheads="1"/>
              </p:cNvSpPr>
              <p:nvPr/>
            </p:nvSpPr>
            <p:spPr bwMode="ltGray">
              <a:xfrm>
                <a:off x="3727450" y="2762250"/>
                <a:ext cx="4122738" cy="1003300"/>
              </a:xfrm>
              <a:prstGeom prst="roundRect">
                <a:avLst>
                  <a:gd name="adj" fmla="val 11505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" name="Text Box 6"/>
              <p:cNvSpPr txBox="1">
                <a:spLocks noChangeArrowheads="1"/>
              </p:cNvSpPr>
              <p:nvPr/>
            </p:nvSpPr>
            <p:spPr bwMode="gray">
              <a:xfrm>
                <a:off x="4388530" y="2787467"/>
                <a:ext cx="4130120" cy="13234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Засоби організації спілкування учнів;</a:t>
                </a: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uk-UA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Попередження та розв’язування конфліктів;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Психологічна підтримка на різних етапах ДН…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" name="AutoShape 9"/>
              <p:cNvSpPr>
                <a:spLocks noChangeArrowheads="1"/>
              </p:cNvSpPr>
              <p:nvPr/>
            </p:nvSpPr>
            <p:spPr bwMode="gray">
              <a:xfrm>
                <a:off x="3835400" y="3114675"/>
                <a:ext cx="469900" cy="371475"/>
              </a:xfrm>
              <a:prstGeom prst="rightArrow">
                <a:avLst>
                  <a:gd name="adj1" fmla="val 50000"/>
                  <a:gd name="adj2" fmla="val 52707"/>
                </a:avLst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0" name="Group 19"/>
              <p:cNvGrpSpPr>
                <a:grpSpLocks/>
              </p:cNvGrpSpPr>
              <p:nvPr/>
            </p:nvGrpSpPr>
            <p:grpSpPr bwMode="auto">
              <a:xfrm>
                <a:off x="1609725" y="2526992"/>
                <a:ext cx="2238375" cy="1392562"/>
                <a:chOff x="471" y="189"/>
                <a:chExt cx="1161" cy="1611"/>
              </a:xfrm>
            </p:grpSpPr>
            <p:sp>
              <p:nvSpPr>
                <p:cNvPr id="32" name="Oval 20"/>
                <p:cNvSpPr>
                  <a:spLocks noChangeArrowheads="1"/>
                </p:cNvSpPr>
                <p:nvPr/>
              </p:nvSpPr>
              <p:spPr bwMode="ltGray">
                <a:xfrm>
                  <a:off x="471" y="1438"/>
                  <a:ext cx="1159" cy="3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1CF9D"/>
                    </a:gs>
                    <a:gs pos="50000">
                      <a:srgbClr val="C1CF9D">
                        <a:gamma/>
                        <a:tint val="42353"/>
                        <a:invGamma/>
                      </a:srgbClr>
                    </a:gs>
                    <a:gs pos="100000">
                      <a:srgbClr val="C1CF9D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AutoShape 21"/>
                <p:cNvSpPr>
                  <a:spLocks noChangeArrowheads="1"/>
                </p:cNvSpPr>
                <p:nvPr/>
              </p:nvSpPr>
              <p:spPr bwMode="ltGray">
                <a:xfrm>
                  <a:off x="473" y="189"/>
                  <a:ext cx="1159" cy="1539"/>
                </a:xfrm>
                <a:prstGeom prst="can">
                  <a:avLst>
                    <a:gd name="adj" fmla="val 33197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50000">
                      <a:schemeClr val="accent2">
                        <a:alpha val="50000"/>
                      </a:schemeClr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1" name="Text Box 22"/>
              <p:cNvSpPr txBox="1">
                <a:spLocks noChangeArrowheads="1"/>
              </p:cNvSpPr>
              <p:nvPr/>
            </p:nvSpPr>
            <p:spPr bwMode="black">
              <a:xfrm>
                <a:off x="1773237" y="3114675"/>
                <a:ext cx="2074863" cy="46166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961" dir="2700000" algn="ctr" rotWithShape="0">
                  <a:srgbClr val="00330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altLang="ru-RU" sz="2400" b="1" dirty="0">
                    <a:solidFill>
                      <a:srgbClr val="FFFFFF"/>
                    </a:solidFill>
                    <a:cs typeface="Arial" charset="0"/>
                  </a:rPr>
                  <a:t>Психологія</a:t>
                </a:r>
                <a:endParaRPr lang="en-US" altLang="ru-RU" sz="2400" b="1" dirty="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1043608" y="4149080"/>
              <a:ext cx="7163111" cy="1330325"/>
              <a:chOff x="1609725" y="4760913"/>
              <a:chExt cx="6219825" cy="1330325"/>
            </a:xfrm>
          </p:grpSpPr>
          <p:sp>
            <p:nvSpPr>
              <p:cNvPr id="21508" name="AutoShape 4"/>
              <p:cNvSpPr>
                <a:spLocks noChangeArrowheads="1"/>
              </p:cNvSpPr>
              <p:nvPr/>
            </p:nvSpPr>
            <p:spPr bwMode="ltGray">
              <a:xfrm>
                <a:off x="3692525" y="4991100"/>
                <a:ext cx="4137025" cy="982663"/>
              </a:xfrm>
              <a:prstGeom prst="roundRect">
                <a:avLst>
                  <a:gd name="adj" fmla="val 11505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2" name="Text Box 8"/>
              <p:cNvSpPr txBox="1">
                <a:spLocks noChangeArrowheads="1"/>
              </p:cNvSpPr>
              <p:nvPr/>
            </p:nvSpPr>
            <p:spPr bwMode="gray">
              <a:xfrm>
                <a:off x="4403725" y="5011118"/>
                <a:ext cx="3419475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Метод проектів;</a:t>
                </a: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uk-UA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Змішане навчання;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Перевернуте навчання…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1515" name="AutoShape 11"/>
              <p:cNvSpPr>
                <a:spLocks noChangeArrowheads="1"/>
              </p:cNvSpPr>
              <p:nvPr/>
            </p:nvSpPr>
            <p:spPr bwMode="gray">
              <a:xfrm>
                <a:off x="3833813" y="5294313"/>
                <a:ext cx="469900" cy="371475"/>
              </a:xfrm>
              <a:prstGeom prst="rightArrow">
                <a:avLst>
                  <a:gd name="adj1" fmla="val 50000"/>
                  <a:gd name="adj2" fmla="val 52707"/>
                </a:avLst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1517" name="Group 13"/>
              <p:cNvGrpSpPr>
                <a:grpSpLocks/>
              </p:cNvGrpSpPr>
              <p:nvPr/>
            </p:nvGrpSpPr>
            <p:grpSpPr bwMode="auto">
              <a:xfrm>
                <a:off x="1609725" y="4760913"/>
                <a:ext cx="2238375" cy="1330325"/>
                <a:chOff x="471" y="272"/>
                <a:chExt cx="1161" cy="1539"/>
              </a:xfrm>
            </p:grpSpPr>
            <p:sp>
              <p:nvSpPr>
                <p:cNvPr id="21518" name="Oval 14"/>
                <p:cNvSpPr>
                  <a:spLocks noChangeArrowheads="1"/>
                </p:cNvSpPr>
                <p:nvPr/>
              </p:nvSpPr>
              <p:spPr bwMode="ltGray">
                <a:xfrm>
                  <a:off x="471" y="1438"/>
                  <a:ext cx="1159" cy="3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1CF9D"/>
                    </a:gs>
                    <a:gs pos="50000">
                      <a:srgbClr val="C1CF9D">
                        <a:gamma/>
                        <a:tint val="42353"/>
                        <a:invGamma/>
                      </a:srgbClr>
                    </a:gs>
                    <a:gs pos="100000">
                      <a:srgbClr val="C1CF9D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519" name="AutoShape 15"/>
                <p:cNvSpPr>
                  <a:spLocks noChangeArrowheads="1"/>
                </p:cNvSpPr>
                <p:nvPr/>
              </p:nvSpPr>
              <p:spPr bwMode="ltGray">
                <a:xfrm>
                  <a:off x="473" y="272"/>
                  <a:ext cx="1159" cy="1539"/>
                </a:xfrm>
                <a:prstGeom prst="can">
                  <a:avLst>
                    <a:gd name="adj" fmla="val 33197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>
                        <a:alpha val="50000"/>
                      </a:schemeClr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" name="Группа 2"/>
            <p:cNvGrpSpPr/>
            <p:nvPr/>
          </p:nvGrpSpPr>
          <p:grpSpPr>
            <a:xfrm>
              <a:off x="1043608" y="3140968"/>
              <a:ext cx="7272807" cy="1330325"/>
              <a:chOff x="1609725" y="3686175"/>
              <a:chExt cx="6315075" cy="1330325"/>
            </a:xfrm>
          </p:grpSpPr>
          <p:sp>
            <p:nvSpPr>
              <p:cNvPr id="21507" name="AutoShape 3"/>
              <p:cNvSpPr>
                <a:spLocks noChangeArrowheads="1"/>
              </p:cNvSpPr>
              <p:nvPr/>
            </p:nvSpPr>
            <p:spPr bwMode="ltGray">
              <a:xfrm>
                <a:off x="3714750" y="3925888"/>
                <a:ext cx="4114800" cy="971550"/>
              </a:xfrm>
              <a:prstGeom prst="roundRect">
                <a:avLst>
                  <a:gd name="adj" fmla="val 11505"/>
                </a:avLst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1" name="Text Box 7"/>
              <p:cNvSpPr txBox="1">
                <a:spLocks noChangeArrowheads="1"/>
              </p:cNvSpPr>
              <p:nvPr/>
            </p:nvSpPr>
            <p:spPr bwMode="gray">
              <a:xfrm>
                <a:off x="4413250" y="3978369"/>
                <a:ext cx="351155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Принципи роботи мережі Інтернет;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Хмарні сервіси;</a:t>
                </a: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uk-UA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Використання ресурсів Інтернет…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1514" name="AutoShape 10"/>
              <p:cNvSpPr>
                <a:spLocks noChangeArrowheads="1"/>
              </p:cNvSpPr>
              <p:nvPr/>
            </p:nvSpPr>
            <p:spPr bwMode="gray">
              <a:xfrm>
                <a:off x="3843338" y="4179888"/>
                <a:ext cx="469900" cy="371475"/>
              </a:xfrm>
              <a:prstGeom prst="rightArrow">
                <a:avLst>
                  <a:gd name="adj1" fmla="val 50000"/>
                  <a:gd name="adj2" fmla="val 52707"/>
                </a:avLst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1520" name="Group 16"/>
              <p:cNvGrpSpPr>
                <a:grpSpLocks/>
              </p:cNvGrpSpPr>
              <p:nvPr/>
            </p:nvGrpSpPr>
            <p:grpSpPr bwMode="auto">
              <a:xfrm>
                <a:off x="1609725" y="3686175"/>
                <a:ext cx="2238375" cy="1330325"/>
                <a:chOff x="471" y="272"/>
                <a:chExt cx="1161" cy="1539"/>
              </a:xfrm>
            </p:grpSpPr>
            <p:sp>
              <p:nvSpPr>
                <p:cNvPr id="21521" name="Oval 17"/>
                <p:cNvSpPr>
                  <a:spLocks noChangeArrowheads="1"/>
                </p:cNvSpPr>
                <p:nvPr/>
              </p:nvSpPr>
              <p:spPr bwMode="ltGray">
                <a:xfrm>
                  <a:off x="471" y="1438"/>
                  <a:ext cx="1159" cy="3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1CF9D"/>
                    </a:gs>
                    <a:gs pos="50000">
                      <a:srgbClr val="C1CF9D">
                        <a:gamma/>
                        <a:tint val="42353"/>
                        <a:invGamma/>
                      </a:srgbClr>
                    </a:gs>
                    <a:gs pos="100000">
                      <a:srgbClr val="C1CF9D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522" name="AutoShape 18"/>
                <p:cNvSpPr>
                  <a:spLocks noChangeArrowheads="1"/>
                </p:cNvSpPr>
                <p:nvPr/>
              </p:nvSpPr>
              <p:spPr bwMode="ltGray">
                <a:xfrm>
                  <a:off x="473" y="272"/>
                  <a:ext cx="1159" cy="1539"/>
                </a:xfrm>
                <a:prstGeom prst="can">
                  <a:avLst>
                    <a:gd name="adj" fmla="val 33197"/>
                  </a:avLst>
                </a:prstGeom>
                <a:gradFill rotWithShape="1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50000">
                      <a:schemeClr val="folHlink">
                        <a:alpha val="50000"/>
                      </a:schemeClr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1527" name="Text Box 23"/>
              <p:cNvSpPr txBox="1">
                <a:spLocks noChangeArrowheads="1"/>
              </p:cNvSpPr>
              <p:nvPr/>
            </p:nvSpPr>
            <p:spPr bwMode="black">
              <a:xfrm>
                <a:off x="1679575" y="4110038"/>
                <a:ext cx="2074863" cy="830997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961" dir="2700000" algn="ctr" rotWithShape="0">
                  <a:srgbClr val="00330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altLang="ru-RU" sz="2400" b="1" dirty="0" smtClean="0">
                    <a:solidFill>
                      <a:srgbClr val="FFFFFF"/>
                    </a:solidFill>
                    <a:cs typeface="Arial" charset="0"/>
                  </a:rPr>
                  <a:t>Технології </a:t>
                </a:r>
                <a:r>
                  <a:rPr lang="uk-UA" altLang="ru-RU" sz="2400" b="1" dirty="0" err="1" smtClean="0">
                    <a:solidFill>
                      <a:srgbClr val="FFFFFF"/>
                    </a:solidFill>
                    <a:cs typeface="Arial" charset="0"/>
                  </a:rPr>
                  <a:t>Веб</a:t>
                </a:r>
                <a:r>
                  <a:rPr lang="uk-UA" altLang="ru-RU" sz="2400" b="1" dirty="0" smtClean="0">
                    <a:solidFill>
                      <a:srgbClr val="FFFFFF"/>
                    </a:solidFill>
                    <a:cs typeface="Arial" charset="0"/>
                  </a:rPr>
                  <a:t> 2.0.</a:t>
                </a:r>
                <a:endParaRPr lang="en-US" altLang="ru-RU" sz="2400" b="1" dirty="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1043608" y="2166577"/>
              <a:ext cx="7272808" cy="1330325"/>
              <a:chOff x="1609725" y="2598738"/>
              <a:chExt cx="6286500" cy="1330325"/>
            </a:xfrm>
          </p:grpSpPr>
          <p:sp>
            <p:nvSpPr>
              <p:cNvPr id="21506" name="AutoShape 2"/>
              <p:cNvSpPr>
                <a:spLocks noChangeArrowheads="1"/>
              </p:cNvSpPr>
              <p:nvPr/>
            </p:nvSpPr>
            <p:spPr bwMode="ltGray">
              <a:xfrm>
                <a:off x="3727450" y="2762250"/>
                <a:ext cx="4122738" cy="1003300"/>
              </a:xfrm>
              <a:prstGeom prst="roundRect">
                <a:avLst>
                  <a:gd name="adj" fmla="val 11505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0" name="Text Box 6"/>
              <p:cNvSpPr txBox="1">
                <a:spLocks noChangeArrowheads="1"/>
              </p:cNvSpPr>
              <p:nvPr/>
            </p:nvSpPr>
            <p:spPr bwMode="gray">
              <a:xfrm>
                <a:off x="4405313" y="2848401"/>
                <a:ext cx="3490912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 Принципи роботи ПК;</a:t>
                </a: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uk-UA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en-US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Microsoft Office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;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  <a:p>
                <a:pPr algn="l">
                  <a:spcBef>
                    <a:spcPts val="0"/>
                  </a:spcBef>
                  <a:buFontTx/>
                  <a:buChar char="•"/>
                </a:pPr>
                <a:r>
                  <a:rPr lang="en-US" altLang="ru-RU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uk-UA" altLang="ru-RU" sz="1600" b="1" dirty="0" smtClean="0">
                    <a:solidFill>
                      <a:srgbClr val="000000"/>
                    </a:solidFill>
                    <a:cs typeface="Arial" charset="0"/>
                  </a:rPr>
                  <a:t>Використання засобів ІКТ в освіті…</a:t>
                </a:r>
                <a:endParaRPr lang="en-US" altLang="ru-RU" sz="16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1513" name="AutoShape 9"/>
              <p:cNvSpPr>
                <a:spLocks noChangeArrowheads="1"/>
              </p:cNvSpPr>
              <p:nvPr/>
            </p:nvSpPr>
            <p:spPr bwMode="gray">
              <a:xfrm>
                <a:off x="3835400" y="3114675"/>
                <a:ext cx="469900" cy="371475"/>
              </a:xfrm>
              <a:prstGeom prst="rightArrow">
                <a:avLst>
                  <a:gd name="adj1" fmla="val 50000"/>
                  <a:gd name="adj2" fmla="val 52707"/>
                </a:avLst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1523" name="Group 19"/>
              <p:cNvGrpSpPr>
                <a:grpSpLocks/>
              </p:cNvGrpSpPr>
              <p:nvPr/>
            </p:nvGrpSpPr>
            <p:grpSpPr bwMode="auto">
              <a:xfrm>
                <a:off x="1609725" y="2598738"/>
                <a:ext cx="2238375" cy="1330325"/>
                <a:chOff x="471" y="272"/>
                <a:chExt cx="1161" cy="1539"/>
              </a:xfrm>
            </p:grpSpPr>
            <p:sp>
              <p:nvSpPr>
                <p:cNvPr id="21524" name="Oval 20"/>
                <p:cNvSpPr>
                  <a:spLocks noChangeArrowheads="1"/>
                </p:cNvSpPr>
                <p:nvPr/>
              </p:nvSpPr>
              <p:spPr bwMode="ltGray">
                <a:xfrm>
                  <a:off x="471" y="1438"/>
                  <a:ext cx="1159" cy="3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1CF9D"/>
                    </a:gs>
                    <a:gs pos="50000">
                      <a:srgbClr val="C1CF9D">
                        <a:gamma/>
                        <a:tint val="42353"/>
                        <a:invGamma/>
                      </a:srgbClr>
                    </a:gs>
                    <a:gs pos="100000">
                      <a:srgbClr val="C1CF9D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525" name="AutoShape 21"/>
                <p:cNvSpPr>
                  <a:spLocks noChangeArrowheads="1"/>
                </p:cNvSpPr>
                <p:nvPr/>
              </p:nvSpPr>
              <p:spPr bwMode="ltGray">
                <a:xfrm>
                  <a:off x="473" y="272"/>
                  <a:ext cx="1159" cy="1539"/>
                </a:xfrm>
                <a:prstGeom prst="can">
                  <a:avLst>
                    <a:gd name="adj" fmla="val 33197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50000">
                      <a:schemeClr val="accent2">
                        <a:alpha val="50000"/>
                      </a:schemeClr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1526" name="Text Box 22"/>
              <p:cNvSpPr txBox="1">
                <a:spLocks noChangeArrowheads="1"/>
              </p:cNvSpPr>
              <p:nvPr/>
            </p:nvSpPr>
            <p:spPr bwMode="black">
              <a:xfrm>
                <a:off x="1773237" y="2995613"/>
                <a:ext cx="2074863" cy="46166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961" dir="2700000" algn="ctr" rotWithShape="0">
                  <a:srgbClr val="00330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73725"/>
                            <a:invGamma/>
                          </a:schemeClr>
                        </a:gs>
                      </a:gsLst>
                      <a:lin ang="540000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altLang="ru-RU" sz="2400" b="1" dirty="0" smtClean="0">
                    <a:solidFill>
                      <a:srgbClr val="FFFFFF"/>
                    </a:solidFill>
                    <a:cs typeface="Arial" charset="0"/>
                  </a:rPr>
                  <a:t>ІКТ-технології</a:t>
                </a:r>
                <a:endParaRPr lang="en-US" altLang="ru-RU" sz="2400" b="1" dirty="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</p:grpSp>
      <p:sp>
        <p:nvSpPr>
          <p:cNvPr id="36" name="Text Box 23"/>
          <p:cNvSpPr txBox="1">
            <a:spLocks noChangeArrowheads="1"/>
          </p:cNvSpPr>
          <p:nvPr/>
        </p:nvSpPr>
        <p:spPr bwMode="black">
          <a:xfrm>
            <a:off x="633093" y="4581128"/>
            <a:ext cx="2389533" cy="83099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33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2400" b="1" dirty="0" smtClean="0">
                <a:solidFill>
                  <a:srgbClr val="FFFFFF"/>
                </a:solidFill>
                <a:cs typeface="Arial" charset="0"/>
              </a:rPr>
              <a:t>Педагогічні технології</a:t>
            </a:r>
            <a:endParaRPr lang="en-US" altLang="ru-RU" sz="2400" b="1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49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З чого почати в ЗНЗ?</a:t>
            </a:r>
            <a:endParaRPr lang="en-US" altLang="ru-RU" dirty="0"/>
          </a:p>
        </p:txBody>
      </p:sp>
      <p:sp>
        <p:nvSpPr>
          <p:cNvPr id="24579" name="Freeform 3"/>
          <p:cNvSpPr>
            <a:spLocks/>
          </p:cNvSpPr>
          <p:nvPr/>
        </p:nvSpPr>
        <p:spPr bwMode="gray">
          <a:xfrm>
            <a:off x="604838" y="2581275"/>
            <a:ext cx="7999412" cy="2476500"/>
          </a:xfrm>
          <a:custGeom>
            <a:avLst/>
            <a:gdLst>
              <a:gd name="T0" fmla="*/ 0 w 5424"/>
              <a:gd name="T1" fmla="*/ 1440 h 1488"/>
              <a:gd name="T2" fmla="*/ 0 w 5424"/>
              <a:gd name="T3" fmla="*/ 1488 h 1488"/>
              <a:gd name="T4" fmla="*/ 1152 w 5424"/>
              <a:gd name="T5" fmla="*/ 1488 h 1488"/>
              <a:gd name="T6" fmla="*/ 1392 w 5424"/>
              <a:gd name="T7" fmla="*/ 1008 h 1488"/>
              <a:gd name="T8" fmla="*/ 2544 w 5424"/>
              <a:gd name="T9" fmla="*/ 1008 h 1488"/>
              <a:gd name="T10" fmla="*/ 2832 w 5424"/>
              <a:gd name="T11" fmla="*/ 528 h 1488"/>
              <a:gd name="T12" fmla="*/ 3984 w 5424"/>
              <a:gd name="T13" fmla="*/ 528 h 1488"/>
              <a:gd name="T14" fmla="*/ 4272 w 5424"/>
              <a:gd name="T15" fmla="*/ 48 h 1488"/>
              <a:gd name="T16" fmla="*/ 5424 w 5424"/>
              <a:gd name="T17" fmla="*/ 48 h 1488"/>
              <a:gd name="T18" fmla="*/ 5424 w 5424"/>
              <a:gd name="T19" fmla="*/ 0 h 1488"/>
              <a:gd name="T20" fmla="*/ 4272 w 5424"/>
              <a:gd name="T21" fmla="*/ 0 h 1488"/>
              <a:gd name="T22" fmla="*/ 3984 w 5424"/>
              <a:gd name="T23" fmla="*/ 480 h 1488"/>
              <a:gd name="T24" fmla="*/ 2832 w 5424"/>
              <a:gd name="T25" fmla="*/ 480 h 1488"/>
              <a:gd name="T26" fmla="*/ 2544 w 5424"/>
              <a:gd name="T27" fmla="*/ 960 h 1488"/>
              <a:gd name="T28" fmla="*/ 1392 w 5424"/>
              <a:gd name="T29" fmla="*/ 960 h 1488"/>
              <a:gd name="T30" fmla="*/ 1152 w 5424"/>
              <a:gd name="T31" fmla="*/ 1440 h 1488"/>
              <a:gd name="T32" fmla="*/ 0 w 5424"/>
              <a:gd name="T33" fmla="*/ 1440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24" h="1488">
                <a:moveTo>
                  <a:pt x="0" y="1440"/>
                </a:moveTo>
                <a:lnTo>
                  <a:pt x="0" y="1488"/>
                </a:lnTo>
                <a:lnTo>
                  <a:pt x="1152" y="1488"/>
                </a:lnTo>
                <a:lnTo>
                  <a:pt x="1392" y="1008"/>
                </a:lnTo>
                <a:lnTo>
                  <a:pt x="2544" y="1008"/>
                </a:lnTo>
                <a:lnTo>
                  <a:pt x="2832" y="528"/>
                </a:lnTo>
                <a:lnTo>
                  <a:pt x="3984" y="528"/>
                </a:lnTo>
                <a:lnTo>
                  <a:pt x="4272" y="48"/>
                </a:lnTo>
                <a:lnTo>
                  <a:pt x="5424" y="48"/>
                </a:lnTo>
                <a:lnTo>
                  <a:pt x="5424" y="0"/>
                </a:lnTo>
                <a:lnTo>
                  <a:pt x="4272" y="0"/>
                </a:lnTo>
                <a:lnTo>
                  <a:pt x="3984" y="480"/>
                </a:lnTo>
                <a:lnTo>
                  <a:pt x="2832" y="480"/>
                </a:lnTo>
                <a:lnTo>
                  <a:pt x="2544" y="960"/>
                </a:lnTo>
                <a:lnTo>
                  <a:pt x="1392" y="960"/>
                </a:lnTo>
                <a:lnTo>
                  <a:pt x="1152" y="1440"/>
                </a:lnTo>
                <a:lnTo>
                  <a:pt x="0" y="144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54118"/>
                  <a:invGamma/>
                </a:schemeClr>
              </a:gs>
            </a:gsLst>
            <a:path path="rect">
              <a:fillToRect l="100000" b="100000"/>
            </a:path>
          </a:gradFill>
          <a:ln>
            <a:noFill/>
          </a:ln>
          <a:effectLst/>
          <a:scene3d>
            <a:camera prst="legacyPerspectiveTop"/>
            <a:lightRig rig="legacyNormal3" dir="r"/>
          </a:scene3d>
          <a:sp3d extrusionH="1801800" prstMaterial="legacyPlastic">
            <a:bevelT w="13500" h="13500" prst="angle"/>
            <a:bevelB w="13500" h="13500" prst="angle"/>
            <a:extrusionClr>
              <a:schemeClr val="accent2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flatTx/>
          </a:bodyPr>
          <a:lstStyle/>
          <a:p>
            <a:endParaRPr lang="ru-RU"/>
          </a:p>
        </p:txBody>
      </p:sp>
      <p:grpSp>
        <p:nvGrpSpPr>
          <p:cNvPr id="24580" name="Group 4"/>
          <p:cNvGrpSpPr>
            <a:grpSpLocks/>
          </p:cNvGrpSpPr>
          <p:nvPr/>
        </p:nvGrpSpPr>
        <p:grpSpPr bwMode="auto">
          <a:xfrm>
            <a:off x="1169988" y="3784600"/>
            <a:ext cx="1133475" cy="1044575"/>
            <a:chOff x="482" y="1851"/>
            <a:chExt cx="860" cy="796"/>
          </a:xfrm>
        </p:grpSpPr>
        <p:sp>
          <p:nvSpPr>
            <p:cNvPr id="24581" name="Freeform 5"/>
            <p:cNvSpPr>
              <a:spLocks/>
            </p:cNvSpPr>
            <p:nvPr/>
          </p:nvSpPr>
          <p:spPr bwMode="gray">
            <a:xfrm>
              <a:off x="567" y="2464"/>
              <a:ext cx="335" cy="173"/>
            </a:xfrm>
            <a:custGeom>
              <a:avLst/>
              <a:gdLst>
                <a:gd name="T0" fmla="*/ 0 w 335"/>
                <a:gd name="T1" fmla="*/ 166 h 173"/>
                <a:gd name="T2" fmla="*/ 58 w 335"/>
                <a:gd name="T3" fmla="*/ 173 h 173"/>
                <a:gd name="T4" fmla="*/ 297 w 335"/>
                <a:gd name="T5" fmla="*/ 32 h 173"/>
                <a:gd name="T6" fmla="*/ 289 w 335"/>
                <a:gd name="T7" fmla="*/ 8 h 173"/>
                <a:gd name="T8" fmla="*/ 223 w 335"/>
                <a:gd name="T9" fmla="*/ 26 h 173"/>
                <a:gd name="T10" fmla="*/ 0 w 335"/>
                <a:gd name="T11" fmla="*/ 16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5" h="173">
                  <a:moveTo>
                    <a:pt x="0" y="166"/>
                  </a:moveTo>
                  <a:lnTo>
                    <a:pt x="58" y="173"/>
                  </a:lnTo>
                  <a:lnTo>
                    <a:pt x="297" y="32"/>
                  </a:lnTo>
                  <a:cubicBezTo>
                    <a:pt x="335" y="5"/>
                    <a:pt x="301" y="9"/>
                    <a:pt x="289" y="8"/>
                  </a:cubicBezTo>
                  <a:cubicBezTo>
                    <a:pt x="277" y="7"/>
                    <a:pt x="271" y="0"/>
                    <a:pt x="223" y="26"/>
                  </a:cubicBezTo>
                  <a:lnTo>
                    <a:pt x="0" y="166"/>
                  </a:lnTo>
                  <a:close/>
                </a:path>
              </a:pathLst>
            </a:custGeom>
            <a:gradFill rotWithShape="1">
              <a:gsLst>
                <a:gs pos="0">
                  <a:srgbClr val="1C1C1C">
                    <a:gamma/>
                    <a:shade val="85882"/>
                    <a:invGamma/>
                    <a:alpha val="0"/>
                  </a:srgbClr>
                </a:gs>
                <a:gs pos="100000">
                  <a:srgbClr val="1C1C1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2" name="Freeform 6"/>
            <p:cNvSpPr>
              <a:spLocks/>
            </p:cNvSpPr>
            <p:nvPr/>
          </p:nvSpPr>
          <p:spPr bwMode="gray">
            <a:xfrm>
              <a:off x="797" y="2401"/>
              <a:ext cx="367" cy="170"/>
            </a:xfrm>
            <a:custGeom>
              <a:avLst/>
              <a:gdLst>
                <a:gd name="T0" fmla="*/ 0 w 367"/>
                <a:gd name="T1" fmla="*/ 158 h 170"/>
                <a:gd name="T2" fmla="*/ 80 w 367"/>
                <a:gd name="T3" fmla="*/ 170 h 170"/>
                <a:gd name="T4" fmla="*/ 332 w 367"/>
                <a:gd name="T5" fmla="*/ 37 h 170"/>
                <a:gd name="T6" fmla="*/ 292 w 367"/>
                <a:gd name="T7" fmla="*/ 1 h 170"/>
                <a:gd name="T8" fmla="*/ 230 w 367"/>
                <a:gd name="T9" fmla="*/ 29 h 170"/>
                <a:gd name="T10" fmla="*/ 0 w 367"/>
                <a:gd name="T11" fmla="*/ 15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" h="170">
                  <a:moveTo>
                    <a:pt x="0" y="158"/>
                  </a:moveTo>
                  <a:lnTo>
                    <a:pt x="80" y="170"/>
                  </a:lnTo>
                  <a:lnTo>
                    <a:pt x="332" y="37"/>
                  </a:lnTo>
                  <a:cubicBezTo>
                    <a:pt x="367" y="9"/>
                    <a:pt x="309" y="2"/>
                    <a:pt x="292" y="1"/>
                  </a:cubicBezTo>
                  <a:cubicBezTo>
                    <a:pt x="280" y="0"/>
                    <a:pt x="279" y="3"/>
                    <a:pt x="230" y="29"/>
                  </a:cubicBezTo>
                  <a:lnTo>
                    <a:pt x="0" y="158"/>
                  </a:lnTo>
                  <a:close/>
                </a:path>
              </a:pathLst>
            </a:custGeom>
            <a:gradFill rotWithShape="1">
              <a:gsLst>
                <a:gs pos="0">
                  <a:srgbClr val="1C1C1C">
                    <a:gamma/>
                    <a:shade val="85882"/>
                    <a:invGamma/>
                    <a:alpha val="0"/>
                  </a:srgbClr>
                </a:gs>
                <a:gs pos="100000">
                  <a:srgbClr val="1C1C1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3" name="Freeform 7"/>
            <p:cNvSpPr>
              <a:spLocks/>
            </p:cNvSpPr>
            <p:nvPr/>
          </p:nvSpPr>
          <p:spPr bwMode="gray">
            <a:xfrm>
              <a:off x="1035" y="2504"/>
              <a:ext cx="307" cy="143"/>
            </a:xfrm>
            <a:custGeom>
              <a:avLst/>
              <a:gdLst>
                <a:gd name="T0" fmla="*/ 0 w 307"/>
                <a:gd name="T1" fmla="*/ 134 h 143"/>
                <a:gd name="T2" fmla="*/ 66 w 307"/>
                <a:gd name="T3" fmla="*/ 143 h 143"/>
                <a:gd name="T4" fmla="*/ 282 w 307"/>
                <a:gd name="T5" fmla="*/ 35 h 143"/>
                <a:gd name="T6" fmla="*/ 219 w 307"/>
                <a:gd name="T7" fmla="*/ 17 h 143"/>
                <a:gd name="T8" fmla="*/ 0 w 307"/>
                <a:gd name="T9" fmla="*/ 13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43">
                  <a:moveTo>
                    <a:pt x="0" y="134"/>
                  </a:moveTo>
                  <a:lnTo>
                    <a:pt x="66" y="143"/>
                  </a:lnTo>
                  <a:lnTo>
                    <a:pt x="282" y="35"/>
                  </a:lnTo>
                  <a:cubicBezTo>
                    <a:pt x="307" y="14"/>
                    <a:pt x="266" y="0"/>
                    <a:pt x="219" y="17"/>
                  </a:cubicBezTo>
                  <a:lnTo>
                    <a:pt x="0" y="134"/>
                  </a:lnTo>
                  <a:close/>
                </a:path>
              </a:pathLst>
            </a:custGeom>
            <a:gradFill rotWithShape="1">
              <a:gsLst>
                <a:gs pos="0">
                  <a:srgbClr val="1C1C1C">
                    <a:gamma/>
                    <a:shade val="85882"/>
                    <a:invGamma/>
                    <a:alpha val="0"/>
                  </a:srgbClr>
                </a:gs>
                <a:gs pos="100000">
                  <a:srgbClr val="1C1C1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4" name="Freeform 8"/>
            <p:cNvSpPr>
              <a:spLocks/>
            </p:cNvSpPr>
            <p:nvPr/>
          </p:nvSpPr>
          <p:spPr bwMode="gray">
            <a:xfrm>
              <a:off x="482" y="2066"/>
              <a:ext cx="224" cy="569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TopRight">
                <a:rot lat="0" lon="900000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sy="50000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4585" name="Freeform 9"/>
            <p:cNvSpPr>
              <a:spLocks/>
            </p:cNvSpPr>
            <p:nvPr/>
          </p:nvSpPr>
          <p:spPr bwMode="gray">
            <a:xfrm>
              <a:off x="698" y="1851"/>
              <a:ext cx="282" cy="716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TopRight">
                <a:rot lat="0" lon="900000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sy="50000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4586" name="Freeform 10"/>
            <p:cNvSpPr>
              <a:spLocks/>
            </p:cNvSpPr>
            <p:nvPr/>
          </p:nvSpPr>
          <p:spPr bwMode="gray">
            <a:xfrm>
              <a:off x="956" y="2078"/>
              <a:ext cx="224" cy="569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PerspectiveTopRight">
                <a:rot lat="0" lon="900000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sy="50000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endParaRPr lang="ru-RU"/>
            </a:p>
          </p:txBody>
        </p:sp>
      </p:grpSp>
      <p:pic>
        <p:nvPicPr>
          <p:cNvPr id="24587" name="Picture 11" descr="1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116763" y="1660525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8" name="Picture 12" descr="2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64125" y="2298700"/>
            <a:ext cx="1062038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9" name="Picture 13" descr="1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157538" y="2935288"/>
            <a:ext cx="1017587" cy="11588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</p:pic>
      <p:grpSp>
        <p:nvGrpSpPr>
          <p:cNvPr id="24590" name="Group 14"/>
          <p:cNvGrpSpPr>
            <a:grpSpLocks/>
          </p:cNvGrpSpPr>
          <p:nvPr/>
        </p:nvGrpSpPr>
        <p:grpSpPr bwMode="auto">
          <a:xfrm>
            <a:off x="533400" y="5149850"/>
            <a:ext cx="1808163" cy="314325"/>
            <a:chOff x="406" y="980"/>
            <a:chExt cx="2330" cy="294"/>
          </a:xfrm>
        </p:grpSpPr>
        <p:sp>
          <p:nvSpPr>
            <p:cNvPr id="24591" name="AutoShape 1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72941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3289A8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92" name="AutoShape 1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93" name="AutoShape 1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4595" name="Text Box 9"/>
          <p:cNvSpPr txBox="1">
            <a:spLocks noChangeArrowheads="1"/>
          </p:cNvSpPr>
          <p:nvPr/>
        </p:nvSpPr>
        <p:spPr bwMode="gray">
          <a:xfrm>
            <a:off x="674688" y="1568450"/>
            <a:ext cx="41767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uk-UA" altLang="ru-RU" b="1" dirty="0" smtClean="0">
                <a:solidFill>
                  <a:srgbClr val="000000"/>
                </a:solidFill>
                <a:cs typeface="Arial" charset="0"/>
              </a:rPr>
              <a:t>Для успішного впровадження дистанційного навчання слід провести роботу по підготовки педагогічних кадрів, а саме:</a:t>
            </a:r>
            <a:endParaRPr lang="en-US" altLang="ru-RU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gray">
          <a:xfrm>
            <a:off x="604838" y="5503863"/>
            <a:ext cx="17684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altLang="ru-RU" sz="1600" dirty="0" err="1" smtClean="0">
                <a:solidFill>
                  <a:srgbClr val="000000"/>
                </a:solidFill>
                <a:cs typeface="Arial" charset="0"/>
              </a:rPr>
              <a:t>Основи</a:t>
            </a:r>
            <a:r>
              <a:rPr lang="ru-RU" altLang="ru-RU" sz="160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uk-UA" altLang="ru-RU" sz="1600" dirty="0" smtClean="0">
                <a:solidFill>
                  <a:srgbClr val="000000"/>
                </a:solidFill>
                <a:cs typeface="Arial" charset="0"/>
              </a:rPr>
              <a:t>І</a:t>
            </a:r>
            <a:r>
              <a:rPr lang="ru-RU" altLang="ru-RU" sz="1600" dirty="0" err="1" smtClean="0">
                <a:solidFill>
                  <a:srgbClr val="000000"/>
                </a:solidFill>
                <a:cs typeface="Arial" charset="0"/>
              </a:rPr>
              <a:t>нтернету</a:t>
            </a:r>
            <a:r>
              <a:rPr lang="uk-UA" altLang="ru-RU" sz="1600" dirty="0" smtClean="0">
                <a:solidFill>
                  <a:srgbClr val="000000"/>
                </a:solidFill>
                <a:cs typeface="Arial" charset="0"/>
              </a:rPr>
              <a:t> та </a:t>
            </a:r>
            <a:r>
              <a:rPr lang="uk-UA" altLang="ru-RU" sz="1600" dirty="0" err="1" smtClean="0">
                <a:solidFill>
                  <a:srgbClr val="000000"/>
                </a:solidFill>
                <a:cs typeface="Arial" charset="0"/>
              </a:rPr>
              <a:t>онлайнові</a:t>
            </a:r>
            <a:r>
              <a:rPr lang="uk-UA" altLang="ru-RU" sz="1600" dirty="0" smtClean="0">
                <a:solidFill>
                  <a:srgbClr val="000000"/>
                </a:solidFill>
                <a:cs typeface="Arial" charset="0"/>
              </a:rPr>
              <a:t> освітні середовища</a:t>
            </a:r>
            <a:endParaRPr lang="en-US" altLang="ru-RU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gray">
          <a:xfrm>
            <a:off x="2725738" y="4802188"/>
            <a:ext cx="177006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Створення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навчальних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матеріалів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з </a:t>
            </a:r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використанням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хмарних</a:t>
            </a:r>
            <a:r>
              <a:rPr lang="ru-RU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cs typeface="Arial" charset="0"/>
              </a:rPr>
              <a:t>технологій</a:t>
            </a:r>
            <a:endParaRPr lang="en-US" altLang="ru-RU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gray">
          <a:xfrm>
            <a:off x="4729163" y="3975100"/>
            <a:ext cx="177006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uk-UA" altLang="ru-RU" sz="1600" dirty="0" smtClean="0">
                <a:solidFill>
                  <a:srgbClr val="000000"/>
                </a:solidFill>
                <a:cs typeface="Arial" charset="0"/>
              </a:rPr>
              <a:t>Участь педагогів в обласних, Всеукраїнських конкурса</a:t>
            </a:r>
            <a:r>
              <a:rPr lang="uk-UA" altLang="ru-RU" sz="1600" dirty="0" smtClean="0">
                <a:solidFill>
                  <a:srgbClr val="000000"/>
                </a:solidFill>
                <a:cs typeface="Arial" charset="0"/>
              </a:rPr>
              <a:t>х, фестивалях, оглядів тощо</a:t>
            </a:r>
            <a:endParaRPr lang="en-US" altLang="ru-RU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gray">
          <a:xfrm>
            <a:off x="6834188" y="3148013"/>
            <a:ext cx="177006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uk-UA" altLang="ru-RU" sz="1600" dirty="0" smtClean="0">
                <a:solidFill>
                  <a:srgbClr val="000000"/>
                </a:solidFill>
                <a:cs typeface="Arial" charset="0"/>
              </a:rPr>
              <a:t>Проходження різноманітних тренінгів, курсів за вибором, навчання за програмою</a:t>
            </a:r>
            <a:r>
              <a:rPr lang="ru-RU" altLang="ru-RU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ru-RU" sz="1600" dirty="0" smtClean="0">
                <a:solidFill>
                  <a:srgbClr val="000000"/>
                </a:solidFill>
                <a:cs typeface="Arial" charset="0"/>
              </a:rPr>
              <a:t>Intel</a:t>
            </a:r>
            <a:endParaRPr lang="en-US" altLang="ru-RU" sz="16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4600" name="Group 24"/>
          <p:cNvGrpSpPr>
            <a:grpSpLocks/>
          </p:cNvGrpSpPr>
          <p:nvPr/>
        </p:nvGrpSpPr>
        <p:grpSpPr bwMode="auto">
          <a:xfrm>
            <a:off x="2663825" y="4351338"/>
            <a:ext cx="1808163" cy="312737"/>
            <a:chOff x="406" y="980"/>
            <a:chExt cx="2330" cy="294"/>
          </a:xfrm>
        </p:grpSpPr>
        <p:sp>
          <p:nvSpPr>
            <p:cNvPr id="24601" name="AutoShape 2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72941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3289A8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02" name="AutoShape 2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03" name="AutoShape 2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4605" name="Group 29"/>
          <p:cNvGrpSpPr>
            <a:grpSpLocks/>
          </p:cNvGrpSpPr>
          <p:nvPr/>
        </p:nvGrpSpPr>
        <p:grpSpPr bwMode="auto">
          <a:xfrm>
            <a:off x="4694238" y="3538538"/>
            <a:ext cx="1808162" cy="314325"/>
            <a:chOff x="406" y="980"/>
            <a:chExt cx="2330" cy="294"/>
          </a:xfrm>
        </p:grpSpPr>
        <p:sp>
          <p:nvSpPr>
            <p:cNvPr id="24606" name="AutoShape 30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72941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3289A8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07" name="AutoShape 31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08" name="AutoShape 32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4610" name="Group 34"/>
          <p:cNvGrpSpPr>
            <a:grpSpLocks/>
          </p:cNvGrpSpPr>
          <p:nvPr/>
        </p:nvGrpSpPr>
        <p:grpSpPr bwMode="auto">
          <a:xfrm>
            <a:off x="6811963" y="2747963"/>
            <a:ext cx="1808162" cy="314325"/>
            <a:chOff x="406" y="980"/>
            <a:chExt cx="2330" cy="294"/>
          </a:xfrm>
        </p:grpSpPr>
        <p:sp>
          <p:nvSpPr>
            <p:cNvPr id="24611" name="AutoShape 3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72941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3289A8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12" name="AutoShape 3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13" name="AutoShape 3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8830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WordArt 5"/>
          <p:cNvSpPr>
            <a:spLocks noChangeArrowheads="1" noChangeShapeType="1" noTextEdit="1"/>
          </p:cNvSpPr>
          <p:nvPr/>
        </p:nvSpPr>
        <p:spPr bwMode="gray">
          <a:xfrm>
            <a:off x="2070582" y="692696"/>
            <a:ext cx="5453746" cy="936104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  <a:scene3d>
              <a:camera prst="perspectiveLef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Дякую за увагу!</a:t>
            </a:r>
            <a:endParaRPr lang="ru-RU" sz="3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51520" y="188640"/>
            <a:ext cx="1152128" cy="50405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gray">
          <a:xfrm>
            <a:off x="3923680" y="4581128"/>
            <a:ext cx="41767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uk-UA" altLang="ru-RU" b="1" dirty="0" smtClean="0">
                <a:solidFill>
                  <a:srgbClr val="000000"/>
                </a:solidFill>
                <a:cs typeface="Arial" charset="0"/>
              </a:rPr>
              <a:t>Контактна інформація</a:t>
            </a:r>
            <a:r>
              <a:rPr lang="uk-UA" altLang="ru-RU" b="1" dirty="0" smtClean="0">
                <a:solidFill>
                  <a:srgbClr val="000000"/>
                </a:solidFill>
                <a:cs typeface="Arial" charset="0"/>
              </a:rPr>
              <a:t>:</a:t>
            </a:r>
            <a:endParaRPr lang="en-US" altLang="ru-RU" b="1" dirty="0" smtClean="0">
              <a:solidFill>
                <a:srgbClr val="000000"/>
              </a:solidFill>
              <a:cs typeface="Arial" charset="0"/>
            </a:endParaRPr>
          </a:p>
          <a:p>
            <a:pPr eaLnBrk="0" hangingPunct="0"/>
            <a:endParaRPr lang="en-US" altLang="ru-RU" b="1" dirty="0">
              <a:solidFill>
                <a:srgbClr val="000000"/>
              </a:solidFill>
              <a:cs typeface="Arial" charset="0"/>
              <a:hlinkClick r:id="rId2"/>
            </a:endParaRPr>
          </a:p>
          <a:p>
            <a:pPr eaLnBrk="0" hangingPunct="0"/>
            <a:r>
              <a:rPr lang="en-US" altLang="ru-RU" b="1" dirty="0" smtClean="0">
                <a:solidFill>
                  <a:srgbClr val="000000"/>
                </a:solidFill>
                <a:cs typeface="Arial" charset="0"/>
                <a:hlinkClick r:id="rId2"/>
              </a:rPr>
              <a:t>olitvinenko5@gmail.com</a:t>
            </a:r>
            <a:r>
              <a:rPr lang="en-US" altLang="ru-RU" b="1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ru-RU" b="1" dirty="0" smtClean="0">
                <a:solidFill>
                  <a:srgbClr val="000000"/>
                </a:solidFill>
                <a:cs typeface="Arial" charset="0"/>
                <a:hlinkClick r:id="rId3"/>
              </a:rPr>
              <a:t>dn@koippo.in.ua</a:t>
            </a:r>
            <a:r>
              <a:rPr lang="en-US" altLang="ru-RU" b="1" dirty="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eaLnBrk="0" hangingPunct="0"/>
            <a:endParaRPr lang="en-US" altLang="ru-RU" b="1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 animBg="1"/>
    </p:bldLst>
  </p:timing>
</p:sld>
</file>

<file path=ppt/theme/theme1.xml><?xml version="1.0" encoding="utf-8"?>
<a:theme xmlns:a="http://schemas.openxmlformats.org/drawingml/2006/main" name="cdb2004138l">
  <a:themeElements>
    <a:clrScheme name="sample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5B1B1"/>
      </a:accent1>
      <a:accent2>
        <a:srgbClr val="5BACE9"/>
      </a:accent2>
      <a:accent3>
        <a:srgbClr val="FFFFFF"/>
      </a:accent3>
      <a:accent4>
        <a:srgbClr val="174578"/>
      </a:accent4>
      <a:accent5>
        <a:srgbClr val="ACD5D5"/>
      </a:accent5>
      <a:accent6>
        <a:srgbClr val="529BD3"/>
      </a:accent6>
      <a:hlink>
        <a:srgbClr val="6E71F0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4EA693"/>
        </a:accent1>
        <a:accent2>
          <a:srgbClr val="ABA755"/>
        </a:accent2>
        <a:accent3>
          <a:srgbClr val="FFFFFF"/>
        </a:accent3>
        <a:accent4>
          <a:srgbClr val="174578"/>
        </a:accent4>
        <a:accent5>
          <a:srgbClr val="B2D0C8"/>
        </a:accent5>
        <a:accent6>
          <a:srgbClr val="9B974C"/>
        </a:accent6>
        <a:hlink>
          <a:srgbClr val="3981B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24B98"/>
        </a:dk1>
        <a:lt1>
          <a:srgbClr val="FFFFFF"/>
        </a:lt1>
        <a:dk2>
          <a:srgbClr val="000000"/>
        </a:dk2>
        <a:lt2>
          <a:srgbClr val="DDDDDD"/>
        </a:lt2>
        <a:accent1>
          <a:srgbClr val="4976D1"/>
        </a:accent1>
        <a:accent2>
          <a:srgbClr val="4CB494"/>
        </a:accent2>
        <a:accent3>
          <a:srgbClr val="FFFFFF"/>
        </a:accent3>
        <a:accent4>
          <a:srgbClr val="0E3F81"/>
        </a:accent4>
        <a:accent5>
          <a:srgbClr val="B1BDE5"/>
        </a:accent5>
        <a:accent6>
          <a:srgbClr val="44A386"/>
        </a:accent6>
        <a:hlink>
          <a:srgbClr val="0099CC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5B1B1"/>
        </a:accent1>
        <a:accent2>
          <a:srgbClr val="5BACE9"/>
        </a:accent2>
        <a:accent3>
          <a:srgbClr val="FFFFFF"/>
        </a:accent3>
        <a:accent4>
          <a:srgbClr val="174578"/>
        </a:accent4>
        <a:accent5>
          <a:srgbClr val="ACD5D5"/>
        </a:accent5>
        <a:accent6>
          <a:srgbClr val="529BD3"/>
        </a:accent6>
        <a:hlink>
          <a:srgbClr val="6E71F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cdb2004138l</Template>
  <TotalTime>1761</TotalTime>
  <Words>715</Words>
  <Application>Microsoft Office PowerPoint</Application>
  <PresentationFormat>Экран (4:3)</PresentationFormat>
  <Paragraphs>113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cdb2004138l</vt:lpstr>
      <vt:lpstr>Платформа дистанційного навчання Moodle</vt:lpstr>
      <vt:lpstr>Презентация PowerPoint</vt:lpstr>
      <vt:lpstr>Презентация PowerPoint</vt:lpstr>
      <vt:lpstr>Презентация PowerPoint</vt:lpstr>
      <vt:lpstr>e-learning платформи</vt:lpstr>
      <vt:lpstr>Презентация PowerPoint</vt:lpstr>
      <vt:lpstr>Презентация PowerPoint</vt:lpstr>
      <vt:lpstr> Основні  особливості системи Moodle </vt:lpstr>
      <vt:lpstr>Презентация PowerPoint</vt:lpstr>
      <vt:lpstr>Співпраця в системі Moodle </vt:lpstr>
      <vt:lpstr>Хто такий тьютор?</vt:lpstr>
      <vt:lpstr>Основні завдання тьютора ДН</vt:lpstr>
      <vt:lpstr>Вимоги до тьютора ДН</vt:lpstr>
      <vt:lpstr>З чого почати в ЗНЗ?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Частина 1. Основні види та призначення платформ дистанційного навчання</dc:title>
  <dc:creator>Lasya</dc:creator>
  <cp:lastModifiedBy>Lasya</cp:lastModifiedBy>
  <cp:revision>58</cp:revision>
  <dcterms:created xsi:type="dcterms:W3CDTF">2016-02-19T16:01:25Z</dcterms:created>
  <dcterms:modified xsi:type="dcterms:W3CDTF">2016-02-22T18:48:40Z</dcterms:modified>
</cp:coreProperties>
</file>